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7"/>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Lst>
  <p:sldSz cx="12192000" cy="6858000"/>
  <p:notesSz cx="6858000" cy="9144000"/>
  <p:defaultTextStyle>
    <a:defPPr>
      <a:defRPr lang="nb-N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87" autoAdjust="0"/>
    <p:restoredTop sz="94676" autoAdjust="0"/>
  </p:normalViewPr>
  <p:slideViewPr>
    <p:cSldViewPr snapToGrid="0">
      <p:cViewPr varScale="1">
        <p:scale>
          <a:sx n="108" d="100"/>
          <a:sy n="108" d="100"/>
        </p:scale>
        <p:origin x="654"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notesMaster" Target="notesMasters/notesMaster1.xml"/><Relationship Id="rId50"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ssholder for top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b-NO"/>
          </a:p>
        </p:txBody>
      </p:sp>
      <p:sp>
        <p:nvSpPr>
          <p:cNvPr id="3" name="Plassholder for dato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761E160-D443-486A-AE57-104848335EC7}" type="datetimeFigureOut">
              <a:rPr lang="nb-NO" smtClean="0"/>
              <a:t>27.06.2017</a:t>
            </a:fld>
            <a:endParaRPr lang="nb-NO"/>
          </a:p>
        </p:txBody>
      </p:sp>
      <p:sp>
        <p:nvSpPr>
          <p:cNvPr id="4" name="Plassholder for lysbilde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b-NO"/>
          </a:p>
        </p:txBody>
      </p:sp>
      <p:sp>
        <p:nvSpPr>
          <p:cNvPr id="5" name="Plassholder for nota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6" name="Plassholder for bunn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b-NO"/>
          </a:p>
        </p:txBody>
      </p:sp>
      <p:sp>
        <p:nvSpPr>
          <p:cNvPr id="7" name="Plassholder for lysbilde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AAE05EE-9776-41C8-AB31-B196769AFDD6}" type="slidenum">
              <a:rPr lang="nb-NO" smtClean="0"/>
              <a:t>‹#›</a:t>
            </a:fld>
            <a:endParaRPr lang="nb-NO"/>
          </a:p>
        </p:txBody>
      </p:sp>
    </p:spTree>
    <p:extLst>
      <p:ext uri="{BB962C8B-B14F-4D97-AF65-F5344CB8AC3E}">
        <p14:creationId xmlns:p14="http://schemas.microsoft.com/office/powerpoint/2010/main" val="298773762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r>
              <a:rPr lang="nb-NO" dirty="0"/>
              <a:t>Definisjonen</a:t>
            </a:r>
            <a:r>
              <a:rPr lang="nb-NO" baseline="0" dirty="0"/>
              <a:t> og klassifikasjonsmåten passer mindre godt for verdsettingsformål.</a:t>
            </a:r>
            <a:endParaRPr lang="nb-NO" dirty="0"/>
          </a:p>
        </p:txBody>
      </p:sp>
      <p:sp>
        <p:nvSpPr>
          <p:cNvPr id="4" name="Plassholder for lysbildenummer 3"/>
          <p:cNvSpPr>
            <a:spLocks noGrp="1"/>
          </p:cNvSpPr>
          <p:nvPr>
            <p:ph type="sldNum" sz="quarter" idx="10"/>
          </p:nvPr>
        </p:nvSpPr>
        <p:spPr/>
        <p:txBody>
          <a:bodyPr/>
          <a:lstStyle/>
          <a:p>
            <a:fld id="{5D0C3198-6C82-48A7-847E-7975B62F7321}" type="slidenum">
              <a:rPr lang="nb-NO" smtClean="0"/>
              <a:t>4</a:t>
            </a:fld>
            <a:endParaRPr lang="nb-NO"/>
          </a:p>
        </p:txBody>
      </p:sp>
    </p:spTree>
    <p:extLst>
      <p:ext uri="{BB962C8B-B14F-4D97-AF65-F5344CB8AC3E}">
        <p14:creationId xmlns:p14="http://schemas.microsoft.com/office/powerpoint/2010/main" val="331891123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r>
              <a:rPr lang="nb-NO" dirty="0"/>
              <a:t>Forutsetter at studentene skaffer seg informasjon om denne annetsteds.</a:t>
            </a:r>
          </a:p>
        </p:txBody>
      </p:sp>
      <p:sp>
        <p:nvSpPr>
          <p:cNvPr id="4" name="Plassholder for lysbildenummer 3"/>
          <p:cNvSpPr>
            <a:spLocks noGrp="1"/>
          </p:cNvSpPr>
          <p:nvPr>
            <p:ph type="sldNum" sz="quarter" idx="10"/>
          </p:nvPr>
        </p:nvSpPr>
        <p:spPr/>
        <p:txBody>
          <a:bodyPr/>
          <a:lstStyle/>
          <a:p>
            <a:fld id="{5D0C3198-6C82-48A7-847E-7975B62F7321}" type="slidenum">
              <a:rPr lang="nb-NO" smtClean="0"/>
              <a:t>28</a:t>
            </a:fld>
            <a:endParaRPr lang="nb-NO"/>
          </a:p>
        </p:txBody>
      </p:sp>
    </p:spTree>
    <p:extLst>
      <p:ext uri="{BB962C8B-B14F-4D97-AF65-F5344CB8AC3E}">
        <p14:creationId xmlns:p14="http://schemas.microsoft.com/office/powerpoint/2010/main" val="59195891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nb-NO" dirty="0"/>
              <a:t>Forutsetter at studentene skaffer seg informasjon om denne annetsteds.</a:t>
            </a:r>
          </a:p>
        </p:txBody>
      </p:sp>
      <p:sp>
        <p:nvSpPr>
          <p:cNvPr id="4" name="Plassholder for lysbildenummer 3"/>
          <p:cNvSpPr>
            <a:spLocks noGrp="1"/>
          </p:cNvSpPr>
          <p:nvPr>
            <p:ph type="sldNum" sz="quarter" idx="10"/>
          </p:nvPr>
        </p:nvSpPr>
        <p:spPr/>
        <p:txBody>
          <a:bodyPr/>
          <a:lstStyle/>
          <a:p>
            <a:fld id="{5D0C3198-6C82-48A7-847E-7975B62F7321}" type="slidenum">
              <a:rPr lang="nb-NO" smtClean="0"/>
              <a:t>29</a:t>
            </a:fld>
            <a:endParaRPr lang="nb-NO"/>
          </a:p>
        </p:txBody>
      </p:sp>
    </p:spTree>
    <p:extLst>
      <p:ext uri="{BB962C8B-B14F-4D97-AF65-F5344CB8AC3E}">
        <p14:creationId xmlns:p14="http://schemas.microsoft.com/office/powerpoint/2010/main" val="9875779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nb-NO" dirty="0"/>
              <a:t>Forutsetter at studentene skaffer seg informasjon om denne annetsteds.</a:t>
            </a:r>
          </a:p>
          <a:p>
            <a:endParaRPr lang="nb-NO" dirty="0"/>
          </a:p>
        </p:txBody>
      </p:sp>
      <p:sp>
        <p:nvSpPr>
          <p:cNvPr id="4" name="Plassholder for lysbildenummer 3"/>
          <p:cNvSpPr>
            <a:spLocks noGrp="1"/>
          </p:cNvSpPr>
          <p:nvPr>
            <p:ph type="sldNum" sz="quarter" idx="10"/>
          </p:nvPr>
        </p:nvSpPr>
        <p:spPr/>
        <p:txBody>
          <a:bodyPr/>
          <a:lstStyle/>
          <a:p>
            <a:fld id="{5D0C3198-6C82-48A7-847E-7975B62F7321}" type="slidenum">
              <a:rPr lang="nb-NO" smtClean="0"/>
              <a:t>30</a:t>
            </a:fld>
            <a:endParaRPr lang="nb-NO"/>
          </a:p>
        </p:txBody>
      </p:sp>
    </p:spTree>
    <p:extLst>
      <p:ext uri="{BB962C8B-B14F-4D97-AF65-F5344CB8AC3E}">
        <p14:creationId xmlns:p14="http://schemas.microsoft.com/office/powerpoint/2010/main" val="380909051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r>
              <a:rPr lang="nb-NO" dirty="0"/>
              <a:t>Reflekterer</a:t>
            </a:r>
            <a:r>
              <a:rPr lang="nb-NO" baseline="0" dirty="0"/>
              <a:t> bygningens kvalitet. </a:t>
            </a:r>
            <a:r>
              <a:rPr lang="nb-NO" dirty="0"/>
              <a:t>Vektlegg objekter fra samme byggeperiode.</a:t>
            </a:r>
          </a:p>
        </p:txBody>
      </p:sp>
      <p:sp>
        <p:nvSpPr>
          <p:cNvPr id="4" name="Plassholder for lysbildenummer 3"/>
          <p:cNvSpPr>
            <a:spLocks noGrp="1"/>
          </p:cNvSpPr>
          <p:nvPr>
            <p:ph type="sldNum" sz="quarter" idx="10"/>
          </p:nvPr>
        </p:nvSpPr>
        <p:spPr/>
        <p:txBody>
          <a:bodyPr/>
          <a:lstStyle/>
          <a:p>
            <a:fld id="{5D0C3198-6C82-48A7-847E-7975B62F7321}" type="slidenum">
              <a:rPr lang="nb-NO" smtClean="0"/>
              <a:t>32</a:t>
            </a:fld>
            <a:endParaRPr lang="nb-NO"/>
          </a:p>
        </p:txBody>
      </p:sp>
    </p:spTree>
    <p:extLst>
      <p:ext uri="{BB962C8B-B14F-4D97-AF65-F5344CB8AC3E}">
        <p14:creationId xmlns:p14="http://schemas.microsoft.com/office/powerpoint/2010/main" val="244696165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nb-NO" sz="1200" kern="1200" dirty="0">
                <a:solidFill>
                  <a:schemeClr val="tx1"/>
                </a:solidFill>
                <a:effectLst/>
                <a:latin typeface="+mn-lt"/>
                <a:ea typeface="+mn-ea"/>
                <a:cs typeface="+mn-cs"/>
              </a:rPr>
              <a:t>Det er neppe </a:t>
            </a:r>
            <a:r>
              <a:rPr lang="nb-NO" sz="1200" i="1" kern="1200" dirty="0">
                <a:solidFill>
                  <a:schemeClr val="tx1"/>
                </a:solidFill>
                <a:effectLst/>
                <a:latin typeface="+mn-lt"/>
                <a:ea typeface="+mn-ea"/>
                <a:cs typeface="+mn-cs"/>
              </a:rPr>
              <a:t>helt</a:t>
            </a:r>
            <a:r>
              <a:rPr lang="nb-NO" sz="1200" kern="1200" dirty="0">
                <a:solidFill>
                  <a:schemeClr val="tx1"/>
                </a:solidFill>
                <a:effectLst/>
                <a:latin typeface="+mn-lt"/>
                <a:ea typeface="+mn-ea"/>
                <a:cs typeface="+mn-cs"/>
              </a:rPr>
              <a:t> likegyldig for enkelte kjøpere at adressen er «Oscars gate» i Oslo eller «Fjellveien» i Bergen.</a:t>
            </a:r>
          </a:p>
        </p:txBody>
      </p:sp>
      <p:sp>
        <p:nvSpPr>
          <p:cNvPr id="4" name="Plassholder for lysbildenummer 3"/>
          <p:cNvSpPr>
            <a:spLocks noGrp="1"/>
          </p:cNvSpPr>
          <p:nvPr>
            <p:ph type="sldNum" sz="quarter" idx="10"/>
          </p:nvPr>
        </p:nvSpPr>
        <p:spPr/>
        <p:txBody>
          <a:bodyPr/>
          <a:lstStyle/>
          <a:p>
            <a:fld id="{5D0C3198-6C82-48A7-847E-7975B62F7321}" type="slidenum">
              <a:rPr lang="nb-NO" smtClean="0"/>
              <a:t>38</a:t>
            </a:fld>
            <a:endParaRPr lang="nb-NO"/>
          </a:p>
        </p:txBody>
      </p:sp>
    </p:spTree>
    <p:extLst>
      <p:ext uri="{BB962C8B-B14F-4D97-AF65-F5344CB8AC3E}">
        <p14:creationId xmlns:p14="http://schemas.microsoft.com/office/powerpoint/2010/main" val="221226473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r>
              <a:rPr lang="nb-NO" dirty="0"/>
              <a:t>Søk etter</a:t>
            </a:r>
            <a:r>
              <a:rPr lang="nb-NO" baseline="0" dirty="0"/>
              <a:t> ordene på f.eks. Finn.no for illustrasjoner av boligtypene. Kan ligne hverandre, f.eks. vertikaldelt tomannsbolig og et </a:t>
            </a:r>
            <a:r>
              <a:rPr lang="nb-NO" baseline="0" dirty="0" err="1"/>
              <a:t>enderekke«hus</a:t>
            </a:r>
            <a:r>
              <a:rPr lang="nb-NO" baseline="0" dirty="0"/>
              <a:t>». Korsdelt firemannsbolig vs. horisontaldelt tomannsbolig osv.</a:t>
            </a:r>
            <a:endParaRPr lang="nb-NO" dirty="0"/>
          </a:p>
        </p:txBody>
      </p:sp>
      <p:sp>
        <p:nvSpPr>
          <p:cNvPr id="4" name="Plassholder for lysbildenummer 3"/>
          <p:cNvSpPr>
            <a:spLocks noGrp="1"/>
          </p:cNvSpPr>
          <p:nvPr>
            <p:ph type="sldNum" sz="quarter" idx="10"/>
          </p:nvPr>
        </p:nvSpPr>
        <p:spPr/>
        <p:txBody>
          <a:bodyPr/>
          <a:lstStyle/>
          <a:p>
            <a:fld id="{5D0C3198-6C82-48A7-847E-7975B62F7321}" type="slidenum">
              <a:rPr lang="nb-NO" smtClean="0"/>
              <a:t>5</a:t>
            </a:fld>
            <a:endParaRPr lang="nb-NO"/>
          </a:p>
        </p:txBody>
      </p:sp>
    </p:spTree>
    <p:extLst>
      <p:ext uri="{BB962C8B-B14F-4D97-AF65-F5344CB8AC3E}">
        <p14:creationId xmlns:p14="http://schemas.microsoft.com/office/powerpoint/2010/main" val="258788547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nb-NO" sz="1200" kern="1200" dirty="0">
                <a:solidFill>
                  <a:schemeClr val="tx1"/>
                </a:solidFill>
                <a:effectLst/>
                <a:latin typeface="+mn-lt"/>
                <a:ea typeface="+mn-ea"/>
                <a:cs typeface="+mn-cs"/>
              </a:rPr>
              <a:t>Det er stor variasjon fra land til land i hvordan slike felles eieformer er organiserte. For eksempel er en borettslagslignende modell («</a:t>
            </a:r>
            <a:r>
              <a:rPr lang="nb-NO" sz="1200" kern="1200" dirty="0" err="1">
                <a:solidFill>
                  <a:schemeClr val="tx1"/>
                </a:solidFill>
                <a:effectLst/>
                <a:latin typeface="+mn-lt"/>
                <a:ea typeface="+mn-ea"/>
                <a:cs typeface="+mn-cs"/>
              </a:rPr>
              <a:t>bostadsrätt</a:t>
            </a:r>
            <a:r>
              <a:rPr lang="nb-NO" sz="1200" kern="1200" dirty="0">
                <a:solidFill>
                  <a:schemeClr val="tx1"/>
                </a:solidFill>
                <a:effectLst/>
                <a:latin typeface="+mn-lt"/>
                <a:ea typeface="+mn-ea"/>
                <a:cs typeface="+mn-cs"/>
              </a:rPr>
              <a:t>») vanlig i Sverige, mens en modell med aksjeselskap brukes i Finland.</a:t>
            </a:r>
          </a:p>
          <a:p>
            <a:endParaRPr lang="nb-NO" dirty="0"/>
          </a:p>
        </p:txBody>
      </p:sp>
      <p:sp>
        <p:nvSpPr>
          <p:cNvPr id="4" name="Plassholder for lysbildenummer 3"/>
          <p:cNvSpPr>
            <a:spLocks noGrp="1"/>
          </p:cNvSpPr>
          <p:nvPr>
            <p:ph type="sldNum" sz="quarter" idx="10"/>
          </p:nvPr>
        </p:nvSpPr>
        <p:spPr/>
        <p:txBody>
          <a:bodyPr/>
          <a:lstStyle/>
          <a:p>
            <a:fld id="{5D0C3198-6C82-48A7-847E-7975B62F7321}" type="slidenum">
              <a:rPr lang="nb-NO" smtClean="0"/>
              <a:t>6</a:t>
            </a:fld>
            <a:endParaRPr lang="nb-NO"/>
          </a:p>
        </p:txBody>
      </p:sp>
    </p:spTree>
    <p:extLst>
      <p:ext uri="{BB962C8B-B14F-4D97-AF65-F5344CB8AC3E}">
        <p14:creationId xmlns:p14="http://schemas.microsoft.com/office/powerpoint/2010/main" val="64172395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r>
              <a:rPr lang="nb-NO" sz="1200" kern="1200" dirty="0">
                <a:solidFill>
                  <a:schemeClr val="tx1"/>
                </a:solidFill>
                <a:effectLst/>
                <a:latin typeface="+mn-lt"/>
                <a:ea typeface="+mn-ea"/>
                <a:cs typeface="+mn-cs"/>
              </a:rPr>
              <a:t>«Selveier» er en temmelig misvisende betegnelse, men ordet har festet seg i bransjen og i folks bevissthet.</a:t>
            </a:r>
            <a:endParaRPr lang="nb-NO" dirty="0"/>
          </a:p>
        </p:txBody>
      </p:sp>
      <p:sp>
        <p:nvSpPr>
          <p:cNvPr id="4" name="Plassholder for lysbildenummer 3"/>
          <p:cNvSpPr>
            <a:spLocks noGrp="1"/>
          </p:cNvSpPr>
          <p:nvPr>
            <p:ph type="sldNum" sz="quarter" idx="10"/>
          </p:nvPr>
        </p:nvSpPr>
        <p:spPr/>
        <p:txBody>
          <a:bodyPr/>
          <a:lstStyle/>
          <a:p>
            <a:fld id="{5D0C3198-6C82-48A7-847E-7975B62F7321}" type="slidenum">
              <a:rPr lang="nb-NO" smtClean="0"/>
              <a:t>8</a:t>
            </a:fld>
            <a:endParaRPr lang="nb-NO"/>
          </a:p>
        </p:txBody>
      </p:sp>
    </p:spTree>
    <p:extLst>
      <p:ext uri="{BB962C8B-B14F-4D97-AF65-F5344CB8AC3E}">
        <p14:creationId xmlns:p14="http://schemas.microsoft.com/office/powerpoint/2010/main" val="195297457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r>
              <a:rPr lang="nb-NO" sz="1200" kern="1200" dirty="0">
                <a:solidFill>
                  <a:schemeClr val="tx1"/>
                </a:solidFill>
                <a:effectLst/>
                <a:latin typeface="+mn-lt"/>
                <a:ea typeface="+mn-ea"/>
                <a:cs typeface="+mn-cs"/>
              </a:rPr>
              <a:t>Fram til finanskrisen påvirket høy fellesgjeld påvirket markedsverdien mindre enn den gjør nå.</a:t>
            </a:r>
            <a:r>
              <a:rPr lang="nb-NO" sz="1200" kern="1200" baseline="0" dirty="0">
                <a:solidFill>
                  <a:schemeClr val="tx1"/>
                </a:solidFill>
                <a:effectLst/>
                <a:latin typeface="+mn-lt"/>
                <a:ea typeface="+mn-ea"/>
                <a:cs typeface="+mn-cs"/>
              </a:rPr>
              <a:t> Det kommer av at noen borettslag gikk konkurs, og media og derved kjøperne fokuserte mer på fellesgjelden. </a:t>
            </a:r>
          </a:p>
          <a:p>
            <a:r>
              <a:rPr lang="nb-NO" sz="1200" kern="1200" dirty="0">
                <a:solidFill>
                  <a:schemeClr val="tx1"/>
                </a:solidFill>
                <a:effectLst/>
                <a:latin typeface="+mn-lt"/>
                <a:ea typeface="+mn-ea"/>
                <a:cs typeface="+mn-cs"/>
              </a:rPr>
              <a:t>Det er eksempel der </a:t>
            </a:r>
            <a:r>
              <a:rPr lang="nb-NO" sz="1200" kern="1200" dirty="0" err="1">
                <a:solidFill>
                  <a:schemeClr val="tx1"/>
                </a:solidFill>
                <a:effectLst/>
                <a:latin typeface="+mn-lt"/>
                <a:ea typeface="+mn-ea"/>
                <a:cs typeface="+mn-cs"/>
              </a:rPr>
              <a:t>fellesformuen</a:t>
            </a:r>
            <a:r>
              <a:rPr lang="nb-NO" sz="1200" kern="1200" dirty="0">
                <a:solidFill>
                  <a:schemeClr val="tx1"/>
                </a:solidFill>
                <a:effectLst/>
                <a:latin typeface="+mn-lt"/>
                <a:ea typeface="+mn-ea"/>
                <a:cs typeface="+mn-cs"/>
              </a:rPr>
              <a:t> overstiger kr 250 000, og da er det liten tvil om at dette har betydning for markedsverdien. </a:t>
            </a:r>
            <a:endParaRPr lang="nb-NO" dirty="0"/>
          </a:p>
        </p:txBody>
      </p:sp>
      <p:sp>
        <p:nvSpPr>
          <p:cNvPr id="4" name="Plassholder for lysbildenummer 3"/>
          <p:cNvSpPr>
            <a:spLocks noGrp="1"/>
          </p:cNvSpPr>
          <p:nvPr>
            <p:ph type="sldNum" sz="quarter" idx="10"/>
          </p:nvPr>
        </p:nvSpPr>
        <p:spPr/>
        <p:txBody>
          <a:bodyPr/>
          <a:lstStyle/>
          <a:p>
            <a:fld id="{5D0C3198-6C82-48A7-847E-7975B62F7321}" type="slidenum">
              <a:rPr lang="nb-NO" smtClean="0"/>
              <a:t>13</a:t>
            </a:fld>
            <a:endParaRPr lang="nb-NO"/>
          </a:p>
        </p:txBody>
      </p:sp>
    </p:spTree>
    <p:extLst>
      <p:ext uri="{BB962C8B-B14F-4D97-AF65-F5344CB8AC3E}">
        <p14:creationId xmlns:p14="http://schemas.microsoft.com/office/powerpoint/2010/main" val="194757314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nb-NO" sz="1200" kern="1200" dirty="0">
                <a:solidFill>
                  <a:schemeClr val="tx1"/>
                </a:solidFill>
                <a:effectLst/>
                <a:latin typeface="+mn-lt"/>
                <a:ea typeface="+mn-ea"/>
                <a:cs typeface="+mn-cs"/>
              </a:rPr>
              <a:t>For hytter var andelen nær 60 % i Ringsaker (Sjusjøen).</a:t>
            </a:r>
          </a:p>
          <a:p>
            <a:endParaRPr lang="nb-NO" dirty="0"/>
          </a:p>
        </p:txBody>
      </p:sp>
      <p:sp>
        <p:nvSpPr>
          <p:cNvPr id="4" name="Plassholder for lysbildenummer 3"/>
          <p:cNvSpPr>
            <a:spLocks noGrp="1"/>
          </p:cNvSpPr>
          <p:nvPr>
            <p:ph type="sldNum" sz="quarter" idx="10"/>
          </p:nvPr>
        </p:nvSpPr>
        <p:spPr/>
        <p:txBody>
          <a:bodyPr/>
          <a:lstStyle/>
          <a:p>
            <a:fld id="{5D0C3198-6C82-48A7-847E-7975B62F7321}" type="slidenum">
              <a:rPr lang="nb-NO" smtClean="0"/>
              <a:t>21</a:t>
            </a:fld>
            <a:endParaRPr lang="nb-NO"/>
          </a:p>
        </p:txBody>
      </p:sp>
    </p:spTree>
    <p:extLst>
      <p:ext uri="{BB962C8B-B14F-4D97-AF65-F5344CB8AC3E}">
        <p14:creationId xmlns:p14="http://schemas.microsoft.com/office/powerpoint/2010/main" val="98047361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nb-NO" sz="1200" kern="1200" dirty="0">
                <a:solidFill>
                  <a:schemeClr val="tx1"/>
                </a:solidFill>
                <a:effectLst/>
                <a:latin typeface="+mn-lt"/>
                <a:ea typeface="+mn-ea"/>
                <a:cs typeface="+mn-cs"/>
              </a:rPr>
              <a:t>For hytter var andelen nær 60 % i Ringsaker (Sjusjøen).</a:t>
            </a:r>
          </a:p>
          <a:p>
            <a:endParaRPr lang="nb-NO" dirty="0"/>
          </a:p>
        </p:txBody>
      </p:sp>
      <p:sp>
        <p:nvSpPr>
          <p:cNvPr id="4" name="Plassholder for lysbildenummer 3"/>
          <p:cNvSpPr>
            <a:spLocks noGrp="1"/>
          </p:cNvSpPr>
          <p:nvPr>
            <p:ph type="sldNum" sz="quarter" idx="10"/>
          </p:nvPr>
        </p:nvSpPr>
        <p:spPr/>
        <p:txBody>
          <a:bodyPr/>
          <a:lstStyle/>
          <a:p>
            <a:fld id="{5D0C3198-6C82-48A7-847E-7975B62F7321}" type="slidenum">
              <a:rPr lang="nb-NO" smtClean="0"/>
              <a:t>22</a:t>
            </a:fld>
            <a:endParaRPr lang="nb-NO"/>
          </a:p>
        </p:txBody>
      </p:sp>
    </p:spTree>
    <p:extLst>
      <p:ext uri="{BB962C8B-B14F-4D97-AF65-F5344CB8AC3E}">
        <p14:creationId xmlns:p14="http://schemas.microsoft.com/office/powerpoint/2010/main" val="204886597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r>
              <a:rPr lang="nb-NO" dirty="0"/>
              <a:t>Merk</a:t>
            </a:r>
            <a:r>
              <a:rPr lang="nb-NO" baseline="0" dirty="0"/>
              <a:t> hvordan dette markedet har blitt mer skeptisk til festetomter etter ca. </a:t>
            </a:r>
            <a:r>
              <a:rPr lang="nb-NO" baseline="0"/>
              <a:t>2009.</a:t>
            </a:r>
            <a:endParaRPr lang="nb-NO" dirty="0"/>
          </a:p>
        </p:txBody>
      </p:sp>
      <p:sp>
        <p:nvSpPr>
          <p:cNvPr id="4" name="Plassholder for lysbildenummer 3"/>
          <p:cNvSpPr>
            <a:spLocks noGrp="1"/>
          </p:cNvSpPr>
          <p:nvPr>
            <p:ph type="sldNum" sz="quarter" idx="10"/>
          </p:nvPr>
        </p:nvSpPr>
        <p:spPr/>
        <p:txBody>
          <a:bodyPr/>
          <a:lstStyle/>
          <a:p>
            <a:fld id="{5D0C3198-6C82-48A7-847E-7975B62F7321}" type="slidenum">
              <a:rPr lang="nb-NO" smtClean="0"/>
              <a:t>23</a:t>
            </a:fld>
            <a:endParaRPr lang="nb-NO"/>
          </a:p>
        </p:txBody>
      </p:sp>
    </p:spTree>
    <p:extLst>
      <p:ext uri="{BB962C8B-B14F-4D97-AF65-F5344CB8AC3E}">
        <p14:creationId xmlns:p14="http://schemas.microsoft.com/office/powerpoint/2010/main" val="284591481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r>
              <a:rPr lang="nb-NO" dirty="0"/>
              <a:t>Forutsette at studentene får</a:t>
            </a:r>
            <a:r>
              <a:rPr lang="nb-NO" baseline="0" dirty="0"/>
              <a:t> innføring i arealmåling annetsteds. Her bare overordnet og litt om internasjonal utvikling.</a:t>
            </a:r>
            <a:endParaRPr lang="nb-NO" dirty="0"/>
          </a:p>
        </p:txBody>
      </p:sp>
      <p:sp>
        <p:nvSpPr>
          <p:cNvPr id="4" name="Plassholder for lysbildenummer 3"/>
          <p:cNvSpPr>
            <a:spLocks noGrp="1"/>
          </p:cNvSpPr>
          <p:nvPr>
            <p:ph type="sldNum" sz="quarter" idx="10"/>
          </p:nvPr>
        </p:nvSpPr>
        <p:spPr/>
        <p:txBody>
          <a:bodyPr/>
          <a:lstStyle/>
          <a:p>
            <a:fld id="{5D0C3198-6C82-48A7-847E-7975B62F7321}" type="slidenum">
              <a:rPr lang="nb-NO" smtClean="0"/>
              <a:t>24</a:t>
            </a:fld>
            <a:endParaRPr lang="nb-NO"/>
          </a:p>
        </p:txBody>
      </p:sp>
    </p:spTree>
    <p:extLst>
      <p:ext uri="{BB962C8B-B14F-4D97-AF65-F5344CB8AC3E}">
        <p14:creationId xmlns:p14="http://schemas.microsoft.com/office/powerpoint/2010/main" val="195125090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tellysbilde">
    <p:spTree>
      <p:nvGrpSpPr>
        <p:cNvPr id="1" name=""/>
        <p:cNvGrpSpPr/>
        <p:nvPr/>
      </p:nvGrpSpPr>
      <p:grpSpPr>
        <a:xfrm>
          <a:off x="0" y="0"/>
          <a:ext cx="0" cy="0"/>
          <a:chOff x="0" y="0"/>
          <a:chExt cx="0" cy="0"/>
        </a:xfrm>
      </p:grpSpPr>
      <p:sp>
        <p:nvSpPr>
          <p:cNvPr id="2" name="Tittel 1"/>
          <p:cNvSpPr>
            <a:spLocks noGrp="1"/>
          </p:cNvSpPr>
          <p:nvPr>
            <p:ph type="ctrTitle"/>
          </p:nvPr>
        </p:nvSpPr>
        <p:spPr>
          <a:xfrm>
            <a:off x="1524000" y="1122363"/>
            <a:ext cx="9144000" cy="2387600"/>
          </a:xfrm>
        </p:spPr>
        <p:txBody>
          <a:bodyPr anchor="b"/>
          <a:lstStyle>
            <a:lvl1pPr algn="ctr">
              <a:defRPr sz="6000"/>
            </a:lvl1pPr>
          </a:lstStyle>
          <a:p>
            <a:r>
              <a:rPr lang="nb-NO"/>
              <a:t>Klikk for å redigere tittelstil</a:t>
            </a:r>
          </a:p>
        </p:txBody>
      </p:sp>
      <p:sp>
        <p:nvSpPr>
          <p:cNvPr id="3" name="Undertitte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b-NO"/>
              <a:t>Klikk for å redigere undertittelstil i malen</a:t>
            </a:r>
          </a:p>
        </p:txBody>
      </p:sp>
      <p:sp>
        <p:nvSpPr>
          <p:cNvPr id="4" name="Plassholder for dato 3"/>
          <p:cNvSpPr>
            <a:spLocks noGrp="1"/>
          </p:cNvSpPr>
          <p:nvPr>
            <p:ph type="dt" sz="half" idx="10"/>
          </p:nvPr>
        </p:nvSpPr>
        <p:spPr/>
        <p:txBody>
          <a:bodyPr/>
          <a:lstStyle/>
          <a:p>
            <a:fld id="{8DD840EB-3062-49BD-B3B7-AA4BDE691E5B}" type="datetimeFigureOut">
              <a:rPr lang="nb-NO" smtClean="0"/>
              <a:t>27.06.2017</a:t>
            </a:fld>
            <a:endParaRPr lang="nb-NO"/>
          </a:p>
        </p:txBody>
      </p:sp>
      <p:sp>
        <p:nvSpPr>
          <p:cNvPr id="5" name="Plassholder for bunntekst 4"/>
          <p:cNvSpPr>
            <a:spLocks noGrp="1"/>
          </p:cNvSpPr>
          <p:nvPr>
            <p:ph type="ftr" sz="quarter" idx="11"/>
          </p:nvPr>
        </p:nvSpPr>
        <p:spPr/>
        <p:txBody>
          <a:bodyPr/>
          <a:lstStyle/>
          <a:p>
            <a:endParaRPr lang="nb-NO"/>
          </a:p>
        </p:txBody>
      </p:sp>
      <p:sp>
        <p:nvSpPr>
          <p:cNvPr id="6" name="Plassholder for lysbildenummer 5"/>
          <p:cNvSpPr>
            <a:spLocks noGrp="1"/>
          </p:cNvSpPr>
          <p:nvPr>
            <p:ph type="sldNum" sz="quarter" idx="12"/>
          </p:nvPr>
        </p:nvSpPr>
        <p:spPr/>
        <p:txBody>
          <a:bodyPr/>
          <a:lstStyle/>
          <a:p>
            <a:fld id="{0C1D35C1-A804-4A93-985E-51BD2B720080}" type="slidenum">
              <a:rPr lang="nb-NO" smtClean="0"/>
              <a:t>‹#›</a:t>
            </a:fld>
            <a:endParaRPr lang="nb-NO"/>
          </a:p>
        </p:txBody>
      </p:sp>
    </p:spTree>
    <p:extLst>
      <p:ext uri="{BB962C8B-B14F-4D97-AF65-F5344CB8AC3E}">
        <p14:creationId xmlns:p14="http://schemas.microsoft.com/office/powerpoint/2010/main" val="27973066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Loddrett tekst">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a:t>Klikk for å redigere tittelstil</a:t>
            </a:r>
          </a:p>
        </p:txBody>
      </p:sp>
      <p:sp>
        <p:nvSpPr>
          <p:cNvPr id="3" name="Plassholder for loddrett tekst 2"/>
          <p:cNvSpPr>
            <a:spLocks noGrp="1"/>
          </p:cNvSpPr>
          <p:nvPr>
            <p:ph type="body" orient="vert" idx="1"/>
          </p:nvPr>
        </p:nvSpPr>
        <p:spPr/>
        <p:txBody>
          <a:bodyPr vert="eaVert"/>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4" name="Plassholder for dato 3"/>
          <p:cNvSpPr>
            <a:spLocks noGrp="1"/>
          </p:cNvSpPr>
          <p:nvPr>
            <p:ph type="dt" sz="half" idx="10"/>
          </p:nvPr>
        </p:nvSpPr>
        <p:spPr/>
        <p:txBody>
          <a:bodyPr/>
          <a:lstStyle/>
          <a:p>
            <a:fld id="{8DD840EB-3062-49BD-B3B7-AA4BDE691E5B}" type="datetimeFigureOut">
              <a:rPr lang="nb-NO" smtClean="0"/>
              <a:t>27.06.2017</a:t>
            </a:fld>
            <a:endParaRPr lang="nb-NO"/>
          </a:p>
        </p:txBody>
      </p:sp>
      <p:sp>
        <p:nvSpPr>
          <p:cNvPr id="5" name="Plassholder for bunntekst 4"/>
          <p:cNvSpPr>
            <a:spLocks noGrp="1"/>
          </p:cNvSpPr>
          <p:nvPr>
            <p:ph type="ftr" sz="quarter" idx="11"/>
          </p:nvPr>
        </p:nvSpPr>
        <p:spPr/>
        <p:txBody>
          <a:bodyPr/>
          <a:lstStyle/>
          <a:p>
            <a:endParaRPr lang="nb-NO"/>
          </a:p>
        </p:txBody>
      </p:sp>
      <p:sp>
        <p:nvSpPr>
          <p:cNvPr id="6" name="Plassholder for lysbildenummer 5"/>
          <p:cNvSpPr>
            <a:spLocks noGrp="1"/>
          </p:cNvSpPr>
          <p:nvPr>
            <p:ph type="sldNum" sz="quarter" idx="12"/>
          </p:nvPr>
        </p:nvSpPr>
        <p:spPr/>
        <p:txBody>
          <a:bodyPr/>
          <a:lstStyle/>
          <a:p>
            <a:fld id="{0C1D35C1-A804-4A93-985E-51BD2B720080}" type="slidenum">
              <a:rPr lang="nb-NO" smtClean="0"/>
              <a:t>‹#›</a:t>
            </a:fld>
            <a:endParaRPr lang="nb-NO"/>
          </a:p>
        </p:txBody>
      </p:sp>
    </p:spTree>
    <p:extLst>
      <p:ext uri="{BB962C8B-B14F-4D97-AF65-F5344CB8AC3E}">
        <p14:creationId xmlns:p14="http://schemas.microsoft.com/office/powerpoint/2010/main" val="7902724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Loddrett tittel og tekst">
    <p:spTree>
      <p:nvGrpSpPr>
        <p:cNvPr id="1" name=""/>
        <p:cNvGrpSpPr/>
        <p:nvPr/>
      </p:nvGrpSpPr>
      <p:grpSpPr>
        <a:xfrm>
          <a:off x="0" y="0"/>
          <a:ext cx="0" cy="0"/>
          <a:chOff x="0" y="0"/>
          <a:chExt cx="0" cy="0"/>
        </a:xfrm>
      </p:grpSpPr>
      <p:sp>
        <p:nvSpPr>
          <p:cNvPr id="2" name="Loddrett tittel 1"/>
          <p:cNvSpPr>
            <a:spLocks noGrp="1"/>
          </p:cNvSpPr>
          <p:nvPr>
            <p:ph type="title" orient="vert"/>
          </p:nvPr>
        </p:nvSpPr>
        <p:spPr>
          <a:xfrm>
            <a:off x="8724900" y="365125"/>
            <a:ext cx="2628900" cy="5811838"/>
          </a:xfrm>
        </p:spPr>
        <p:txBody>
          <a:bodyPr vert="eaVert"/>
          <a:lstStyle/>
          <a:p>
            <a:r>
              <a:rPr lang="nb-NO"/>
              <a:t>Klikk for å redigere tittelstil</a:t>
            </a:r>
          </a:p>
        </p:txBody>
      </p:sp>
      <p:sp>
        <p:nvSpPr>
          <p:cNvPr id="3" name="Plassholder for loddrett tekst 2"/>
          <p:cNvSpPr>
            <a:spLocks noGrp="1"/>
          </p:cNvSpPr>
          <p:nvPr>
            <p:ph type="body" orient="vert" idx="1"/>
          </p:nvPr>
        </p:nvSpPr>
        <p:spPr>
          <a:xfrm>
            <a:off x="838200" y="365125"/>
            <a:ext cx="7734300" cy="5811838"/>
          </a:xfrm>
        </p:spPr>
        <p:txBody>
          <a:bodyPr vert="eaVert"/>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4" name="Plassholder for dato 3"/>
          <p:cNvSpPr>
            <a:spLocks noGrp="1"/>
          </p:cNvSpPr>
          <p:nvPr>
            <p:ph type="dt" sz="half" idx="10"/>
          </p:nvPr>
        </p:nvSpPr>
        <p:spPr/>
        <p:txBody>
          <a:bodyPr/>
          <a:lstStyle/>
          <a:p>
            <a:fld id="{8DD840EB-3062-49BD-B3B7-AA4BDE691E5B}" type="datetimeFigureOut">
              <a:rPr lang="nb-NO" smtClean="0"/>
              <a:t>27.06.2017</a:t>
            </a:fld>
            <a:endParaRPr lang="nb-NO"/>
          </a:p>
        </p:txBody>
      </p:sp>
      <p:sp>
        <p:nvSpPr>
          <p:cNvPr id="5" name="Plassholder for bunntekst 4"/>
          <p:cNvSpPr>
            <a:spLocks noGrp="1"/>
          </p:cNvSpPr>
          <p:nvPr>
            <p:ph type="ftr" sz="quarter" idx="11"/>
          </p:nvPr>
        </p:nvSpPr>
        <p:spPr/>
        <p:txBody>
          <a:bodyPr/>
          <a:lstStyle/>
          <a:p>
            <a:endParaRPr lang="nb-NO"/>
          </a:p>
        </p:txBody>
      </p:sp>
      <p:sp>
        <p:nvSpPr>
          <p:cNvPr id="6" name="Plassholder for lysbildenummer 5"/>
          <p:cNvSpPr>
            <a:spLocks noGrp="1"/>
          </p:cNvSpPr>
          <p:nvPr>
            <p:ph type="sldNum" sz="quarter" idx="12"/>
          </p:nvPr>
        </p:nvSpPr>
        <p:spPr/>
        <p:txBody>
          <a:bodyPr/>
          <a:lstStyle/>
          <a:p>
            <a:fld id="{0C1D35C1-A804-4A93-985E-51BD2B720080}" type="slidenum">
              <a:rPr lang="nb-NO" smtClean="0"/>
              <a:t>‹#›</a:t>
            </a:fld>
            <a:endParaRPr lang="nb-NO"/>
          </a:p>
        </p:txBody>
      </p:sp>
    </p:spTree>
    <p:extLst>
      <p:ext uri="{BB962C8B-B14F-4D97-AF65-F5344CB8AC3E}">
        <p14:creationId xmlns:p14="http://schemas.microsoft.com/office/powerpoint/2010/main" val="804433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tel og innho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a:t>Klikk for å redigere tittelstil</a:t>
            </a:r>
          </a:p>
        </p:txBody>
      </p:sp>
      <p:sp>
        <p:nvSpPr>
          <p:cNvPr id="3" name="Plassholder for innhold 2"/>
          <p:cNvSpPr>
            <a:spLocks noGrp="1"/>
          </p:cNvSpPr>
          <p:nvPr>
            <p:ph idx="1"/>
          </p:nvPr>
        </p:nvSpPr>
        <p:spPr/>
        <p:txBody>
          <a:body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4" name="Plassholder for dato 3"/>
          <p:cNvSpPr>
            <a:spLocks noGrp="1"/>
          </p:cNvSpPr>
          <p:nvPr>
            <p:ph type="dt" sz="half" idx="10"/>
          </p:nvPr>
        </p:nvSpPr>
        <p:spPr/>
        <p:txBody>
          <a:bodyPr/>
          <a:lstStyle/>
          <a:p>
            <a:fld id="{8DD840EB-3062-49BD-B3B7-AA4BDE691E5B}" type="datetimeFigureOut">
              <a:rPr lang="nb-NO" smtClean="0"/>
              <a:t>27.06.2017</a:t>
            </a:fld>
            <a:endParaRPr lang="nb-NO"/>
          </a:p>
        </p:txBody>
      </p:sp>
      <p:sp>
        <p:nvSpPr>
          <p:cNvPr id="5" name="Plassholder for bunntekst 4"/>
          <p:cNvSpPr>
            <a:spLocks noGrp="1"/>
          </p:cNvSpPr>
          <p:nvPr>
            <p:ph type="ftr" sz="quarter" idx="11"/>
          </p:nvPr>
        </p:nvSpPr>
        <p:spPr/>
        <p:txBody>
          <a:bodyPr/>
          <a:lstStyle/>
          <a:p>
            <a:endParaRPr lang="nb-NO"/>
          </a:p>
        </p:txBody>
      </p:sp>
      <p:sp>
        <p:nvSpPr>
          <p:cNvPr id="6" name="Plassholder for lysbildenummer 5"/>
          <p:cNvSpPr>
            <a:spLocks noGrp="1"/>
          </p:cNvSpPr>
          <p:nvPr>
            <p:ph type="sldNum" sz="quarter" idx="12"/>
          </p:nvPr>
        </p:nvSpPr>
        <p:spPr/>
        <p:txBody>
          <a:bodyPr/>
          <a:lstStyle/>
          <a:p>
            <a:fld id="{0C1D35C1-A804-4A93-985E-51BD2B720080}" type="slidenum">
              <a:rPr lang="nb-NO" smtClean="0"/>
              <a:t>‹#›</a:t>
            </a:fld>
            <a:endParaRPr lang="nb-NO"/>
          </a:p>
        </p:txBody>
      </p:sp>
    </p:spTree>
    <p:extLst>
      <p:ext uri="{BB962C8B-B14F-4D97-AF65-F5344CB8AC3E}">
        <p14:creationId xmlns:p14="http://schemas.microsoft.com/office/powerpoint/2010/main" val="12489314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Deloverskrift">
    <p:spTree>
      <p:nvGrpSpPr>
        <p:cNvPr id="1" name=""/>
        <p:cNvGrpSpPr/>
        <p:nvPr/>
      </p:nvGrpSpPr>
      <p:grpSpPr>
        <a:xfrm>
          <a:off x="0" y="0"/>
          <a:ext cx="0" cy="0"/>
          <a:chOff x="0" y="0"/>
          <a:chExt cx="0" cy="0"/>
        </a:xfrm>
      </p:grpSpPr>
      <p:sp>
        <p:nvSpPr>
          <p:cNvPr id="2" name="Tittel 1"/>
          <p:cNvSpPr>
            <a:spLocks noGrp="1"/>
          </p:cNvSpPr>
          <p:nvPr>
            <p:ph type="title"/>
          </p:nvPr>
        </p:nvSpPr>
        <p:spPr>
          <a:xfrm>
            <a:off x="831850" y="1709738"/>
            <a:ext cx="10515600" cy="2852737"/>
          </a:xfrm>
        </p:spPr>
        <p:txBody>
          <a:bodyPr anchor="b"/>
          <a:lstStyle>
            <a:lvl1pPr>
              <a:defRPr sz="6000"/>
            </a:lvl1pPr>
          </a:lstStyle>
          <a:p>
            <a:r>
              <a:rPr lang="nb-NO"/>
              <a:t>Klikk for å redigere tittelstil</a:t>
            </a:r>
          </a:p>
        </p:txBody>
      </p:sp>
      <p:sp>
        <p:nvSpPr>
          <p:cNvPr id="3" name="Plassholder for tekst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b-NO"/>
              <a:t>Klikk for å redigere tekststiler i malen</a:t>
            </a:r>
          </a:p>
        </p:txBody>
      </p:sp>
      <p:sp>
        <p:nvSpPr>
          <p:cNvPr id="4" name="Plassholder for dato 3"/>
          <p:cNvSpPr>
            <a:spLocks noGrp="1"/>
          </p:cNvSpPr>
          <p:nvPr>
            <p:ph type="dt" sz="half" idx="10"/>
          </p:nvPr>
        </p:nvSpPr>
        <p:spPr/>
        <p:txBody>
          <a:bodyPr/>
          <a:lstStyle/>
          <a:p>
            <a:fld id="{8DD840EB-3062-49BD-B3B7-AA4BDE691E5B}" type="datetimeFigureOut">
              <a:rPr lang="nb-NO" smtClean="0"/>
              <a:t>27.06.2017</a:t>
            </a:fld>
            <a:endParaRPr lang="nb-NO"/>
          </a:p>
        </p:txBody>
      </p:sp>
      <p:sp>
        <p:nvSpPr>
          <p:cNvPr id="5" name="Plassholder for bunntekst 4"/>
          <p:cNvSpPr>
            <a:spLocks noGrp="1"/>
          </p:cNvSpPr>
          <p:nvPr>
            <p:ph type="ftr" sz="quarter" idx="11"/>
          </p:nvPr>
        </p:nvSpPr>
        <p:spPr/>
        <p:txBody>
          <a:bodyPr/>
          <a:lstStyle/>
          <a:p>
            <a:endParaRPr lang="nb-NO"/>
          </a:p>
        </p:txBody>
      </p:sp>
      <p:sp>
        <p:nvSpPr>
          <p:cNvPr id="6" name="Plassholder for lysbildenummer 5"/>
          <p:cNvSpPr>
            <a:spLocks noGrp="1"/>
          </p:cNvSpPr>
          <p:nvPr>
            <p:ph type="sldNum" sz="quarter" idx="12"/>
          </p:nvPr>
        </p:nvSpPr>
        <p:spPr/>
        <p:txBody>
          <a:bodyPr/>
          <a:lstStyle/>
          <a:p>
            <a:fld id="{0C1D35C1-A804-4A93-985E-51BD2B720080}" type="slidenum">
              <a:rPr lang="nb-NO" smtClean="0"/>
              <a:t>‹#›</a:t>
            </a:fld>
            <a:endParaRPr lang="nb-NO"/>
          </a:p>
        </p:txBody>
      </p:sp>
    </p:spTree>
    <p:extLst>
      <p:ext uri="{BB962C8B-B14F-4D97-AF65-F5344CB8AC3E}">
        <p14:creationId xmlns:p14="http://schemas.microsoft.com/office/powerpoint/2010/main" val="14519912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o innholdsdeler">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a:t>Klikk for å redigere tittelstil</a:t>
            </a:r>
          </a:p>
        </p:txBody>
      </p:sp>
      <p:sp>
        <p:nvSpPr>
          <p:cNvPr id="3" name="Plassholder for innhold 2"/>
          <p:cNvSpPr>
            <a:spLocks noGrp="1"/>
          </p:cNvSpPr>
          <p:nvPr>
            <p:ph sz="half" idx="1"/>
          </p:nvPr>
        </p:nvSpPr>
        <p:spPr>
          <a:xfrm>
            <a:off x="838200" y="1825625"/>
            <a:ext cx="5181600" cy="4351338"/>
          </a:xfrm>
        </p:spPr>
        <p:txBody>
          <a:body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4" name="Plassholder for innhold 3"/>
          <p:cNvSpPr>
            <a:spLocks noGrp="1"/>
          </p:cNvSpPr>
          <p:nvPr>
            <p:ph sz="half" idx="2"/>
          </p:nvPr>
        </p:nvSpPr>
        <p:spPr>
          <a:xfrm>
            <a:off x="6172200" y="1825625"/>
            <a:ext cx="5181600" cy="4351338"/>
          </a:xfrm>
        </p:spPr>
        <p:txBody>
          <a:body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5" name="Plassholder for dato 4"/>
          <p:cNvSpPr>
            <a:spLocks noGrp="1"/>
          </p:cNvSpPr>
          <p:nvPr>
            <p:ph type="dt" sz="half" idx="10"/>
          </p:nvPr>
        </p:nvSpPr>
        <p:spPr/>
        <p:txBody>
          <a:bodyPr/>
          <a:lstStyle/>
          <a:p>
            <a:fld id="{8DD840EB-3062-49BD-B3B7-AA4BDE691E5B}" type="datetimeFigureOut">
              <a:rPr lang="nb-NO" smtClean="0"/>
              <a:t>27.06.2017</a:t>
            </a:fld>
            <a:endParaRPr lang="nb-NO"/>
          </a:p>
        </p:txBody>
      </p:sp>
      <p:sp>
        <p:nvSpPr>
          <p:cNvPr id="6" name="Plassholder for bunntekst 5"/>
          <p:cNvSpPr>
            <a:spLocks noGrp="1"/>
          </p:cNvSpPr>
          <p:nvPr>
            <p:ph type="ftr" sz="quarter" idx="11"/>
          </p:nvPr>
        </p:nvSpPr>
        <p:spPr/>
        <p:txBody>
          <a:bodyPr/>
          <a:lstStyle/>
          <a:p>
            <a:endParaRPr lang="nb-NO"/>
          </a:p>
        </p:txBody>
      </p:sp>
      <p:sp>
        <p:nvSpPr>
          <p:cNvPr id="7" name="Plassholder for lysbildenummer 6"/>
          <p:cNvSpPr>
            <a:spLocks noGrp="1"/>
          </p:cNvSpPr>
          <p:nvPr>
            <p:ph type="sldNum" sz="quarter" idx="12"/>
          </p:nvPr>
        </p:nvSpPr>
        <p:spPr/>
        <p:txBody>
          <a:bodyPr/>
          <a:lstStyle/>
          <a:p>
            <a:fld id="{0C1D35C1-A804-4A93-985E-51BD2B720080}" type="slidenum">
              <a:rPr lang="nb-NO" smtClean="0"/>
              <a:t>‹#›</a:t>
            </a:fld>
            <a:endParaRPr lang="nb-NO"/>
          </a:p>
        </p:txBody>
      </p:sp>
    </p:spTree>
    <p:extLst>
      <p:ext uri="{BB962C8B-B14F-4D97-AF65-F5344CB8AC3E}">
        <p14:creationId xmlns:p14="http://schemas.microsoft.com/office/powerpoint/2010/main" val="38878917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Sammenligning">
    <p:spTree>
      <p:nvGrpSpPr>
        <p:cNvPr id="1" name=""/>
        <p:cNvGrpSpPr/>
        <p:nvPr/>
      </p:nvGrpSpPr>
      <p:grpSpPr>
        <a:xfrm>
          <a:off x="0" y="0"/>
          <a:ext cx="0" cy="0"/>
          <a:chOff x="0" y="0"/>
          <a:chExt cx="0" cy="0"/>
        </a:xfrm>
      </p:grpSpPr>
      <p:sp>
        <p:nvSpPr>
          <p:cNvPr id="2" name="Tittel 1"/>
          <p:cNvSpPr>
            <a:spLocks noGrp="1"/>
          </p:cNvSpPr>
          <p:nvPr>
            <p:ph type="title"/>
          </p:nvPr>
        </p:nvSpPr>
        <p:spPr>
          <a:xfrm>
            <a:off x="839788" y="365125"/>
            <a:ext cx="10515600" cy="1325563"/>
          </a:xfrm>
        </p:spPr>
        <p:txBody>
          <a:bodyPr/>
          <a:lstStyle/>
          <a:p>
            <a:r>
              <a:rPr lang="nb-NO"/>
              <a:t>Klikk for å redigere tittelstil</a:t>
            </a:r>
          </a:p>
        </p:txBody>
      </p:sp>
      <p:sp>
        <p:nvSpPr>
          <p:cNvPr id="3" name="Plassholder for tekst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b-NO"/>
              <a:t>Klikk for å redigere tekststiler i malen</a:t>
            </a:r>
          </a:p>
        </p:txBody>
      </p:sp>
      <p:sp>
        <p:nvSpPr>
          <p:cNvPr id="4" name="Plassholder for innhold 3"/>
          <p:cNvSpPr>
            <a:spLocks noGrp="1"/>
          </p:cNvSpPr>
          <p:nvPr>
            <p:ph sz="half" idx="2"/>
          </p:nvPr>
        </p:nvSpPr>
        <p:spPr>
          <a:xfrm>
            <a:off x="839788" y="2505075"/>
            <a:ext cx="5157787" cy="3684588"/>
          </a:xfrm>
        </p:spPr>
        <p:txBody>
          <a:body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5" name="Plassholder for tekst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b-NO"/>
              <a:t>Klikk for å redigere tekststiler i malen</a:t>
            </a:r>
          </a:p>
        </p:txBody>
      </p:sp>
      <p:sp>
        <p:nvSpPr>
          <p:cNvPr id="6" name="Plassholder for innhold 5"/>
          <p:cNvSpPr>
            <a:spLocks noGrp="1"/>
          </p:cNvSpPr>
          <p:nvPr>
            <p:ph sz="quarter" idx="4"/>
          </p:nvPr>
        </p:nvSpPr>
        <p:spPr>
          <a:xfrm>
            <a:off x="6172200" y="2505075"/>
            <a:ext cx="5183188" cy="3684588"/>
          </a:xfrm>
        </p:spPr>
        <p:txBody>
          <a:body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7" name="Plassholder for dato 6"/>
          <p:cNvSpPr>
            <a:spLocks noGrp="1"/>
          </p:cNvSpPr>
          <p:nvPr>
            <p:ph type="dt" sz="half" idx="10"/>
          </p:nvPr>
        </p:nvSpPr>
        <p:spPr/>
        <p:txBody>
          <a:bodyPr/>
          <a:lstStyle/>
          <a:p>
            <a:fld id="{8DD840EB-3062-49BD-B3B7-AA4BDE691E5B}" type="datetimeFigureOut">
              <a:rPr lang="nb-NO" smtClean="0"/>
              <a:t>27.06.2017</a:t>
            </a:fld>
            <a:endParaRPr lang="nb-NO"/>
          </a:p>
        </p:txBody>
      </p:sp>
      <p:sp>
        <p:nvSpPr>
          <p:cNvPr id="8" name="Plassholder for bunntekst 7"/>
          <p:cNvSpPr>
            <a:spLocks noGrp="1"/>
          </p:cNvSpPr>
          <p:nvPr>
            <p:ph type="ftr" sz="quarter" idx="11"/>
          </p:nvPr>
        </p:nvSpPr>
        <p:spPr/>
        <p:txBody>
          <a:bodyPr/>
          <a:lstStyle/>
          <a:p>
            <a:endParaRPr lang="nb-NO"/>
          </a:p>
        </p:txBody>
      </p:sp>
      <p:sp>
        <p:nvSpPr>
          <p:cNvPr id="9" name="Plassholder for lysbildenummer 8"/>
          <p:cNvSpPr>
            <a:spLocks noGrp="1"/>
          </p:cNvSpPr>
          <p:nvPr>
            <p:ph type="sldNum" sz="quarter" idx="12"/>
          </p:nvPr>
        </p:nvSpPr>
        <p:spPr/>
        <p:txBody>
          <a:bodyPr/>
          <a:lstStyle/>
          <a:p>
            <a:fld id="{0C1D35C1-A804-4A93-985E-51BD2B720080}" type="slidenum">
              <a:rPr lang="nb-NO" smtClean="0"/>
              <a:t>‹#›</a:t>
            </a:fld>
            <a:endParaRPr lang="nb-NO"/>
          </a:p>
        </p:txBody>
      </p:sp>
    </p:spTree>
    <p:extLst>
      <p:ext uri="{BB962C8B-B14F-4D97-AF65-F5344CB8AC3E}">
        <p14:creationId xmlns:p14="http://schemas.microsoft.com/office/powerpoint/2010/main" val="42621598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Bare tittel">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a:t>Klikk for å redigere tittelstil</a:t>
            </a:r>
          </a:p>
        </p:txBody>
      </p:sp>
      <p:sp>
        <p:nvSpPr>
          <p:cNvPr id="3" name="Plassholder for dato 2"/>
          <p:cNvSpPr>
            <a:spLocks noGrp="1"/>
          </p:cNvSpPr>
          <p:nvPr>
            <p:ph type="dt" sz="half" idx="10"/>
          </p:nvPr>
        </p:nvSpPr>
        <p:spPr/>
        <p:txBody>
          <a:bodyPr/>
          <a:lstStyle/>
          <a:p>
            <a:fld id="{8DD840EB-3062-49BD-B3B7-AA4BDE691E5B}" type="datetimeFigureOut">
              <a:rPr lang="nb-NO" smtClean="0"/>
              <a:t>27.06.2017</a:t>
            </a:fld>
            <a:endParaRPr lang="nb-NO"/>
          </a:p>
        </p:txBody>
      </p:sp>
      <p:sp>
        <p:nvSpPr>
          <p:cNvPr id="4" name="Plassholder for bunntekst 3"/>
          <p:cNvSpPr>
            <a:spLocks noGrp="1"/>
          </p:cNvSpPr>
          <p:nvPr>
            <p:ph type="ftr" sz="quarter" idx="11"/>
          </p:nvPr>
        </p:nvSpPr>
        <p:spPr/>
        <p:txBody>
          <a:bodyPr/>
          <a:lstStyle/>
          <a:p>
            <a:endParaRPr lang="nb-NO"/>
          </a:p>
        </p:txBody>
      </p:sp>
      <p:sp>
        <p:nvSpPr>
          <p:cNvPr id="5" name="Plassholder for lysbildenummer 4"/>
          <p:cNvSpPr>
            <a:spLocks noGrp="1"/>
          </p:cNvSpPr>
          <p:nvPr>
            <p:ph type="sldNum" sz="quarter" idx="12"/>
          </p:nvPr>
        </p:nvSpPr>
        <p:spPr/>
        <p:txBody>
          <a:bodyPr/>
          <a:lstStyle/>
          <a:p>
            <a:fld id="{0C1D35C1-A804-4A93-985E-51BD2B720080}" type="slidenum">
              <a:rPr lang="nb-NO" smtClean="0"/>
              <a:t>‹#›</a:t>
            </a:fld>
            <a:endParaRPr lang="nb-NO"/>
          </a:p>
        </p:txBody>
      </p:sp>
    </p:spTree>
    <p:extLst>
      <p:ext uri="{BB962C8B-B14F-4D97-AF65-F5344CB8AC3E}">
        <p14:creationId xmlns:p14="http://schemas.microsoft.com/office/powerpoint/2010/main" val="17159068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Tomt">
    <p:spTree>
      <p:nvGrpSpPr>
        <p:cNvPr id="1" name=""/>
        <p:cNvGrpSpPr/>
        <p:nvPr/>
      </p:nvGrpSpPr>
      <p:grpSpPr>
        <a:xfrm>
          <a:off x="0" y="0"/>
          <a:ext cx="0" cy="0"/>
          <a:chOff x="0" y="0"/>
          <a:chExt cx="0" cy="0"/>
        </a:xfrm>
      </p:grpSpPr>
      <p:sp>
        <p:nvSpPr>
          <p:cNvPr id="2" name="Plassholder for dato 1"/>
          <p:cNvSpPr>
            <a:spLocks noGrp="1"/>
          </p:cNvSpPr>
          <p:nvPr>
            <p:ph type="dt" sz="half" idx="10"/>
          </p:nvPr>
        </p:nvSpPr>
        <p:spPr/>
        <p:txBody>
          <a:bodyPr/>
          <a:lstStyle/>
          <a:p>
            <a:fld id="{8DD840EB-3062-49BD-B3B7-AA4BDE691E5B}" type="datetimeFigureOut">
              <a:rPr lang="nb-NO" smtClean="0"/>
              <a:t>27.06.2017</a:t>
            </a:fld>
            <a:endParaRPr lang="nb-NO"/>
          </a:p>
        </p:txBody>
      </p:sp>
      <p:sp>
        <p:nvSpPr>
          <p:cNvPr id="3" name="Plassholder for bunntekst 2"/>
          <p:cNvSpPr>
            <a:spLocks noGrp="1"/>
          </p:cNvSpPr>
          <p:nvPr>
            <p:ph type="ftr" sz="quarter" idx="11"/>
          </p:nvPr>
        </p:nvSpPr>
        <p:spPr/>
        <p:txBody>
          <a:bodyPr/>
          <a:lstStyle/>
          <a:p>
            <a:endParaRPr lang="nb-NO"/>
          </a:p>
        </p:txBody>
      </p:sp>
      <p:sp>
        <p:nvSpPr>
          <p:cNvPr id="4" name="Plassholder for lysbildenummer 3"/>
          <p:cNvSpPr>
            <a:spLocks noGrp="1"/>
          </p:cNvSpPr>
          <p:nvPr>
            <p:ph type="sldNum" sz="quarter" idx="12"/>
          </p:nvPr>
        </p:nvSpPr>
        <p:spPr/>
        <p:txBody>
          <a:bodyPr/>
          <a:lstStyle/>
          <a:p>
            <a:fld id="{0C1D35C1-A804-4A93-985E-51BD2B720080}" type="slidenum">
              <a:rPr lang="nb-NO" smtClean="0"/>
              <a:t>‹#›</a:t>
            </a:fld>
            <a:endParaRPr lang="nb-NO"/>
          </a:p>
        </p:txBody>
      </p:sp>
    </p:spTree>
    <p:extLst>
      <p:ext uri="{BB962C8B-B14F-4D97-AF65-F5344CB8AC3E}">
        <p14:creationId xmlns:p14="http://schemas.microsoft.com/office/powerpoint/2010/main" val="380148203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nhold med tekst">
    <p:spTree>
      <p:nvGrpSpPr>
        <p:cNvPr id="1" name=""/>
        <p:cNvGrpSpPr/>
        <p:nvPr/>
      </p:nvGrpSpPr>
      <p:grpSpPr>
        <a:xfrm>
          <a:off x="0" y="0"/>
          <a:ext cx="0" cy="0"/>
          <a:chOff x="0" y="0"/>
          <a:chExt cx="0" cy="0"/>
        </a:xfrm>
      </p:grpSpPr>
      <p:sp>
        <p:nvSpPr>
          <p:cNvPr id="2" name="Tittel 1"/>
          <p:cNvSpPr>
            <a:spLocks noGrp="1"/>
          </p:cNvSpPr>
          <p:nvPr>
            <p:ph type="title"/>
          </p:nvPr>
        </p:nvSpPr>
        <p:spPr>
          <a:xfrm>
            <a:off x="839788" y="457200"/>
            <a:ext cx="3932237" cy="1600200"/>
          </a:xfrm>
        </p:spPr>
        <p:txBody>
          <a:bodyPr anchor="b"/>
          <a:lstStyle>
            <a:lvl1pPr>
              <a:defRPr sz="3200"/>
            </a:lvl1pPr>
          </a:lstStyle>
          <a:p>
            <a:r>
              <a:rPr lang="nb-NO"/>
              <a:t>Klikk for å redigere tittelstil</a:t>
            </a:r>
          </a:p>
        </p:txBody>
      </p:sp>
      <p:sp>
        <p:nvSpPr>
          <p:cNvPr id="3" name="Plassholder for innhold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4" name="Plassholder f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b-NO"/>
              <a:t>Klikk for å redigere tekststiler i malen</a:t>
            </a:r>
          </a:p>
        </p:txBody>
      </p:sp>
      <p:sp>
        <p:nvSpPr>
          <p:cNvPr id="5" name="Plassholder for dato 4"/>
          <p:cNvSpPr>
            <a:spLocks noGrp="1"/>
          </p:cNvSpPr>
          <p:nvPr>
            <p:ph type="dt" sz="half" idx="10"/>
          </p:nvPr>
        </p:nvSpPr>
        <p:spPr/>
        <p:txBody>
          <a:bodyPr/>
          <a:lstStyle/>
          <a:p>
            <a:fld id="{8DD840EB-3062-49BD-B3B7-AA4BDE691E5B}" type="datetimeFigureOut">
              <a:rPr lang="nb-NO" smtClean="0"/>
              <a:t>27.06.2017</a:t>
            </a:fld>
            <a:endParaRPr lang="nb-NO"/>
          </a:p>
        </p:txBody>
      </p:sp>
      <p:sp>
        <p:nvSpPr>
          <p:cNvPr id="6" name="Plassholder for bunntekst 5"/>
          <p:cNvSpPr>
            <a:spLocks noGrp="1"/>
          </p:cNvSpPr>
          <p:nvPr>
            <p:ph type="ftr" sz="quarter" idx="11"/>
          </p:nvPr>
        </p:nvSpPr>
        <p:spPr/>
        <p:txBody>
          <a:bodyPr/>
          <a:lstStyle/>
          <a:p>
            <a:endParaRPr lang="nb-NO"/>
          </a:p>
        </p:txBody>
      </p:sp>
      <p:sp>
        <p:nvSpPr>
          <p:cNvPr id="7" name="Plassholder for lysbildenummer 6"/>
          <p:cNvSpPr>
            <a:spLocks noGrp="1"/>
          </p:cNvSpPr>
          <p:nvPr>
            <p:ph type="sldNum" sz="quarter" idx="12"/>
          </p:nvPr>
        </p:nvSpPr>
        <p:spPr/>
        <p:txBody>
          <a:bodyPr/>
          <a:lstStyle/>
          <a:p>
            <a:fld id="{0C1D35C1-A804-4A93-985E-51BD2B720080}" type="slidenum">
              <a:rPr lang="nb-NO" smtClean="0"/>
              <a:t>‹#›</a:t>
            </a:fld>
            <a:endParaRPr lang="nb-NO"/>
          </a:p>
        </p:txBody>
      </p:sp>
    </p:spTree>
    <p:extLst>
      <p:ext uri="{BB962C8B-B14F-4D97-AF65-F5344CB8AC3E}">
        <p14:creationId xmlns:p14="http://schemas.microsoft.com/office/powerpoint/2010/main" val="24614123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e med tekst">
    <p:spTree>
      <p:nvGrpSpPr>
        <p:cNvPr id="1" name=""/>
        <p:cNvGrpSpPr/>
        <p:nvPr/>
      </p:nvGrpSpPr>
      <p:grpSpPr>
        <a:xfrm>
          <a:off x="0" y="0"/>
          <a:ext cx="0" cy="0"/>
          <a:chOff x="0" y="0"/>
          <a:chExt cx="0" cy="0"/>
        </a:xfrm>
      </p:grpSpPr>
      <p:sp>
        <p:nvSpPr>
          <p:cNvPr id="2" name="Tittel 1"/>
          <p:cNvSpPr>
            <a:spLocks noGrp="1"/>
          </p:cNvSpPr>
          <p:nvPr>
            <p:ph type="title"/>
          </p:nvPr>
        </p:nvSpPr>
        <p:spPr>
          <a:xfrm>
            <a:off x="839788" y="457200"/>
            <a:ext cx="3932237" cy="1600200"/>
          </a:xfrm>
        </p:spPr>
        <p:txBody>
          <a:bodyPr anchor="b"/>
          <a:lstStyle>
            <a:lvl1pPr>
              <a:defRPr sz="3200"/>
            </a:lvl1pPr>
          </a:lstStyle>
          <a:p>
            <a:r>
              <a:rPr lang="nb-NO"/>
              <a:t>Klikk for å redigere tittelstil</a:t>
            </a:r>
          </a:p>
        </p:txBody>
      </p:sp>
      <p:sp>
        <p:nvSpPr>
          <p:cNvPr id="3" name="Plassholder for bilde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b-NO"/>
          </a:p>
        </p:txBody>
      </p:sp>
      <p:sp>
        <p:nvSpPr>
          <p:cNvPr id="4" name="Plassholder f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b-NO"/>
              <a:t>Klikk for å redigere tekststiler i malen</a:t>
            </a:r>
          </a:p>
        </p:txBody>
      </p:sp>
      <p:sp>
        <p:nvSpPr>
          <p:cNvPr id="5" name="Plassholder for dato 4"/>
          <p:cNvSpPr>
            <a:spLocks noGrp="1"/>
          </p:cNvSpPr>
          <p:nvPr>
            <p:ph type="dt" sz="half" idx="10"/>
          </p:nvPr>
        </p:nvSpPr>
        <p:spPr/>
        <p:txBody>
          <a:bodyPr/>
          <a:lstStyle/>
          <a:p>
            <a:fld id="{8DD840EB-3062-49BD-B3B7-AA4BDE691E5B}" type="datetimeFigureOut">
              <a:rPr lang="nb-NO" smtClean="0"/>
              <a:t>27.06.2017</a:t>
            </a:fld>
            <a:endParaRPr lang="nb-NO"/>
          </a:p>
        </p:txBody>
      </p:sp>
      <p:sp>
        <p:nvSpPr>
          <p:cNvPr id="6" name="Plassholder for bunntekst 5"/>
          <p:cNvSpPr>
            <a:spLocks noGrp="1"/>
          </p:cNvSpPr>
          <p:nvPr>
            <p:ph type="ftr" sz="quarter" idx="11"/>
          </p:nvPr>
        </p:nvSpPr>
        <p:spPr/>
        <p:txBody>
          <a:bodyPr/>
          <a:lstStyle/>
          <a:p>
            <a:endParaRPr lang="nb-NO"/>
          </a:p>
        </p:txBody>
      </p:sp>
      <p:sp>
        <p:nvSpPr>
          <p:cNvPr id="7" name="Plassholder for lysbildenummer 6"/>
          <p:cNvSpPr>
            <a:spLocks noGrp="1"/>
          </p:cNvSpPr>
          <p:nvPr>
            <p:ph type="sldNum" sz="quarter" idx="12"/>
          </p:nvPr>
        </p:nvSpPr>
        <p:spPr/>
        <p:txBody>
          <a:bodyPr/>
          <a:lstStyle/>
          <a:p>
            <a:fld id="{0C1D35C1-A804-4A93-985E-51BD2B720080}" type="slidenum">
              <a:rPr lang="nb-NO" smtClean="0"/>
              <a:t>‹#›</a:t>
            </a:fld>
            <a:endParaRPr lang="nb-NO"/>
          </a:p>
        </p:txBody>
      </p:sp>
    </p:spTree>
    <p:extLst>
      <p:ext uri="{BB962C8B-B14F-4D97-AF65-F5344CB8AC3E}">
        <p14:creationId xmlns:p14="http://schemas.microsoft.com/office/powerpoint/2010/main" val="273142582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ssholder for tittel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b-NO"/>
              <a:t>Klikk for å redigere tittelstil</a:t>
            </a:r>
          </a:p>
        </p:txBody>
      </p:sp>
      <p:sp>
        <p:nvSpPr>
          <p:cNvPr id="3" name="Plassholder for tekst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4" name="Plassholder for dato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DD840EB-3062-49BD-B3B7-AA4BDE691E5B}" type="datetimeFigureOut">
              <a:rPr lang="nb-NO" smtClean="0"/>
              <a:t>27.06.2017</a:t>
            </a:fld>
            <a:endParaRPr lang="nb-NO"/>
          </a:p>
        </p:txBody>
      </p:sp>
      <p:sp>
        <p:nvSpPr>
          <p:cNvPr id="5" name="Plassholder for bunntekst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b-NO"/>
          </a:p>
        </p:txBody>
      </p:sp>
      <p:sp>
        <p:nvSpPr>
          <p:cNvPr id="6" name="Plassholder for lysbildenumm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1D35C1-A804-4A93-985E-51BD2B720080}" type="slidenum">
              <a:rPr lang="nb-NO" smtClean="0"/>
              <a:t>‹#›</a:t>
            </a:fld>
            <a:endParaRPr lang="nb-NO"/>
          </a:p>
        </p:txBody>
      </p:sp>
    </p:spTree>
    <p:extLst>
      <p:ext uri="{BB962C8B-B14F-4D97-AF65-F5344CB8AC3E}">
        <p14:creationId xmlns:p14="http://schemas.microsoft.com/office/powerpoint/2010/main" val="412537905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b-N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ctrTitle"/>
          </p:nvPr>
        </p:nvSpPr>
        <p:spPr/>
        <p:txBody>
          <a:bodyPr/>
          <a:lstStyle/>
          <a:p>
            <a:r>
              <a:rPr lang="nb-NO" dirty="0"/>
              <a:t>13 Bolig</a:t>
            </a:r>
          </a:p>
        </p:txBody>
      </p:sp>
      <p:sp>
        <p:nvSpPr>
          <p:cNvPr id="3" name="Undertittel 2"/>
          <p:cNvSpPr>
            <a:spLocks noGrp="1"/>
          </p:cNvSpPr>
          <p:nvPr>
            <p:ph type="subTitle" idx="1"/>
          </p:nvPr>
        </p:nvSpPr>
        <p:spPr/>
        <p:txBody>
          <a:bodyPr/>
          <a:lstStyle/>
          <a:p>
            <a:endParaRPr lang="nb-NO"/>
          </a:p>
        </p:txBody>
      </p:sp>
    </p:spTree>
    <p:extLst>
      <p:ext uri="{BB962C8B-B14F-4D97-AF65-F5344CB8AC3E}">
        <p14:creationId xmlns:p14="http://schemas.microsoft.com/office/powerpoint/2010/main" val="192415065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dirty="0"/>
              <a:t>Geografisk variasjon</a:t>
            </a:r>
          </a:p>
        </p:txBody>
      </p:sp>
      <p:pic>
        <p:nvPicPr>
          <p:cNvPr id="5" name="Plassholder for innhold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526326" y="1825625"/>
            <a:ext cx="7139348" cy="4351338"/>
          </a:xfrm>
        </p:spPr>
      </p:pic>
      <p:sp>
        <p:nvSpPr>
          <p:cNvPr id="4" name="Rektangel 3"/>
          <p:cNvSpPr/>
          <p:nvPr/>
        </p:nvSpPr>
        <p:spPr>
          <a:xfrm>
            <a:off x="2152650" y="6176964"/>
            <a:ext cx="7886700" cy="646331"/>
          </a:xfrm>
          <a:prstGeom prst="rect">
            <a:avLst/>
          </a:prstGeom>
        </p:spPr>
        <p:txBody>
          <a:bodyPr wrap="square">
            <a:spAutoFit/>
          </a:bodyPr>
          <a:lstStyle/>
          <a:p>
            <a:r>
              <a:rPr lang="nb-NO" dirty="0">
                <a:latin typeface="Calibri" panose="020F0502020204030204" pitchFamily="34" charset="0"/>
                <a:ea typeface="Calibri" panose="020F0502020204030204" pitchFamily="34" charset="0"/>
                <a:cs typeface="Times New Roman" panose="02020603050405020304" pitchFamily="18" charset="0"/>
              </a:rPr>
              <a:t>Andelen av eieformer for leiligheter solgt i 2016 i fylker. N = 65219. Data fra Eiendomsverdi AS.</a:t>
            </a:r>
            <a:endParaRPr lang="nb-NO" dirty="0"/>
          </a:p>
        </p:txBody>
      </p:sp>
    </p:spTree>
    <p:extLst>
      <p:ext uri="{BB962C8B-B14F-4D97-AF65-F5344CB8AC3E}">
        <p14:creationId xmlns:p14="http://schemas.microsoft.com/office/powerpoint/2010/main" val="205591678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dirty="0"/>
              <a:t>Variasjon i samme kommune (Oslo)</a:t>
            </a:r>
          </a:p>
        </p:txBody>
      </p:sp>
      <p:pic>
        <p:nvPicPr>
          <p:cNvPr id="4" name="Plassholder for innhold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551914" y="1825625"/>
            <a:ext cx="7088173" cy="4351338"/>
          </a:xfrm>
        </p:spPr>
      </p:pic>
      <p:sp>
        <p:nvSpPr>
          <p:cNvPr id="5" name="Rektangel 4"/>
          <p:cNvSpPr/>
          <p:nvPr/>
        </p:nvSpPr>
        <p:spPr>
          <a:xfrm>
            <a:off x="2152649" y="6086010"/>
            <a:ext cx="7886700" cy="646331"/>
          </a:xfrm>
          <a:prstGeom prst="rect">
            <a:avLst/>
          </a:prstGeom>
        </p:spPr>
        <p:txBody>
          <a:bodyPr wrap="square">
            <a:spAutoFit/>
          </a:bodyPr>
          <a:lstStyle/>
          <a:p>
            <a:r>
              <a:rPr lang="nb-NO" dirty="0">
                <a:latin typeface="Calibri" panose="020F0502020204030204" pitchFamily="34" charset="0"/>
                <a:ea typeface="Calibri" panose="020F0502020204030204" pitchFamily="34" charset="0"/>
                <a:cs typeface="Times New Roman" panose="02020603050405020304" pitchFamily="18" charset="0"/>
              </a:rPr>
              <a:t>Andelen av eieformer for leiligheter solgt i 2016 i bydeler i Oslo. N = 19776.  Data fra Eiendomsverdi AS.</a:t>
            </a:r>
          </a:p>
        </p:txBody>
      </p:sp>
    </p:spTree>
    <p:extLst>
      <p:ext uri="{BB962C8B-B14F-4D97-AF65-F5344CB8AC3E}">
        <p14:creationId xmlns:p14="http://schemas.microsoft.com/office/powerpoint/2010/main" val="69494697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dirty="0"/>
              <a:t>Variasjon i tid</a:t>
            </a:r>
          </a:p>
        </p:txBody>
      </p:sp>
      <p:pic>
        <p:nvPicPr>
          <p:cNvPr id="4" name="Plassholder for innhold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588849" y="1825625"/>
            <a:ext cx="7014302" cy="4351338"/>
          </a:xfrm>
        </p:spPr>
      </p:pic>
      <p:sp>
        <p:nvSpPr>
          <p:cNvPr id="5" name="Rektangel 4"/>
          <p:cNvSpPr/>
          <p:nvPr/>
        </p:nvSpPr>
        <p:spPr>
          <a:xfrm>
            <a:off x="2152650" y="6176964"/>
            <a:ext cx="7886700" cy="646331"/>
          </a:xfrm>
          <a:prstGeom prst="rect">
            <a:avLst/>
          </a:prstGeom>
        </p:spPr>
        <p:txBody>
          <a:bodyPr wrap="square">
            <a:spAutoFit/>
          </a:bodyPr>
          <a:lstStyle/>
          <a:p>
            <a:r>
              <a:rPr lang="nb-NO" dirty="0">
                <a:latin typeface="Calibri" panose="020F0502020204030204" pitchFamily="34" charset="0"/>
                <a:ea typeface="Calibri" panose="020F0502020204030204" pitchFamily="34" charset="0"/>
                <a:cs typeface="Times New Roman" panose="02020603050405020304" pitchFamily="18" charset="0"/>
              </a:rPr>
              <a:t>Andelen av eieformer for leiligheter solgt i 2016 etter byggeår. N = 65219. Data fra Eiendomsverdi AS.</a:t>
            </a:r>
          </a:p>
        </p:txBody>
      </p:sp>
    </p:spTree>
    <p:extLst>
      <p:ext uri="{BB962C8B-B14F-4D97-AF65-F5344CB8AC3E}">
        <p14:creationId xmlns:p14="http://schemas.microsoft.com/office/powerpoint/2010/main" val="106717600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dirty="0"/>
              <a:t>Fellesskapets verdier og forpliktelser</a:t>
            </a:r>
          </a:p>
        </p:txBody>
      </p:sp>
      <p:sp>
        <p:nvSpPr>
          <p:cNvPr id="3" name="Plassholder for innhold 2"/>
          <p:cNvSpPr>
            <a:spLocks noGrp="1"/>
          </p:cNvSpPr>
          <p:nvPr>
            <p:ph idx="1"/>
          </p:nvPr>
        </p:nvSpPr>
        <p:spPr/>
        <p:txBody>
          <a:bodyPr/>
          <a:lstStyle/>
          <a:p>
            <a:r>
              <a:rPr lang="nb-NO" dirty="0"/>
              <a:t>Vær oppmerksom på verdier og forpliktelser i fellesskapet</a:t>
            </a:r>
          </a:p>
          <a:p>
            <a:pPr lvl="1"/>
            <a:r>
              <a:rPr lang="nb-NO" dirty="0"/>
              <a:t>Bygningskropper (vedlikehold; utviklingspotensial)</a:t>
            </a:r>
          </a:p>
          <a:p>
            <a:pPr lvl="1"/>
            <a:r>
              <a:rPr lang="nb-NO" dirty="0"/>
              <a:t>Tomt (fellesressurser, utviklingspotensial)</a:t>
            </a:r>
          </a:p>
          <a:p>
            <a:pPr lvl="1"/>
            <a:r>
              <a:rPr lang="nb-NO" dirty="0"/>
              <a:t>Fellesgjeld; fellesformue</a:t>
            </a:r>
          </a:p>
          <a:p>
            <a:pPr lvl="2"/>
            <a:r>
              <a:rPr lang="nb-NO" dirty="0"/>
              <a:t>Har vært mest fokus på fellesgjeld – påvirker nå markedsverdien temmelig direkte</a:t>
            </a:r>
          </a:p>
          <a:p>
            <a:pPr lvl="2"/>
            <a:r>
              <a:rPr lang="nb-NO" dirty="0"/>
              <a:t>Felles</a:t>
            </a:r>
            <a:r>
              <a:rPr lang="nb-NO" i="1" dirty="0"/>
              <a:t>formue</a:t>
            </a:r>
            <a:r>
              <a:rPr lang="nb-NO" dirty="0"/>
              <a:t> kan også påvirke markedsverdien</a:t>
            </a:r>
          </a:p>
          <a:p>
            <a:pPr lvl="1"/>
            <a:endParaRPr lang="nb-NO" dirty="0"/>
          </a:p>
        </p:txBody>
      </p:sp>
    </p:spTree>
    <p:extLst>
      <p:ext uri="{BB962C8B-B14F-4D97-AF65-F5344CB8AC3E}">
        <p14:creationId xmlns:p14="http://schemas.microsoft.com/office/powerpoint/2010/main" val="121456090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dirty="0"/>
              <a:t>Seksjonerte sameier</a:t>
            </a:r>
          </a:p>
        </p:txBody>
      </p:sp>
      <p:sp>
        <p:nvSpPr>
          <p:cNvPr id="3" name="Plassholder for innhold 2"/>
          <p:cNvSpPr>
            <a:spLocks noGrp="1"/>
          </p:cNvSpPr>
          <p:nvPr>
            <p:ph idx="1"/>
          </p:nvPr>
        </p:nvSpPr>
        <p:spPr/>
        <p:txBody>
          <a:bodyPr>
            <a:normAutofit fontScale="92500" lnSpcReduction="20000"/>
          </a:bodyPr>
          <a:lstStyle/>
          <a:p>
            <a:r>
              <a:rPr lang="nb-NO" dirty="0"/>
              <a:t>Opplyst </a:t>
            </a:r>
            <a:r>
              <a:rPr lang="nb-NO" dirty="0" err="1"/>
              <a:t>ifm</a:t>
            </a:r>
            <a:r>
              <a:rPr lang="nb-NO" dirty="0"/>
              <a:t>. 2017-loven: </a:t>
            </a:r>
          </a:p>
          <a:p>
            <a:pPr lvl="1"/>
            <a:r>
              <a:rPr lang="nb-NO" dirty="0"/>
              <a:t>Ca. 63 000 eiendommer</a:t>
            </a:r>
          </a:p>
          <a:p>
            <a:pPr lvl="1"/>
            <a:r>
              <a:rPr lang="nb-NO" dirty="0"/>
              <a:t>Ca. 500 000 seksjoner</a:t>
            </a:r>
          </a:p>
          <a:p>
            <a:pPr lvl="2"/>
            <a:r>
              <a:rPr lang="nb-NO" dirty="0"/>
              <a:t>91 % boliger</a:t>
            </a:r>
          </a:p>
          <a:p>
            <a:pPr lvl="2"/>
            <a:r>
              <a:rPr lang="nb-NO" dirty="0"/>
              <a:t>9 % næringsseksjoner</a:t>
            </a:r>
          </a:p>
          <a:p>
            <a:pPr lvl="2"/>
            <a:r>
              <a:rPr lang="nb-NO" dirty="0"/>
              <a:t>Nær 60 % av seksjonene i våre ti største byer</a:t>
            </a:r>
          </a:p>
          <a:p>
            <a:r>
              <a:rPr lang="nb-NO" dirty="0"/>
              <a:t>Registrert i matrikkelen</a:t>
            </a:r>
          </a:p>
          <a:p>
            <a:pPr lvl="1"/>
            <a:r>
              <a:rPr lang="nb-NO" dirty="0"/>
              <a:t>Enkelt å finne historiske salgspriser</a:t>
            </a:r>
          </a:p>
          <a:p>
            <a:r>
              <a:rPr lang="nb-NO" dirty="0"/>
              <a:t>Tradisjonelt foretrukket av kjøpere </a:t>
            </a:r>
          </a:p>
          <a:p>
            <a:pPr lvl="1"/>
            <a:r>
              <a:rPr lang="nb-NO" dirty="0"/>
              <a:t>Særlig visse segmenter type Oslo vest</a:t>
            </a:r>
          </a:p>
          <a:p>
            <a:pPr lvl="1"/>
            <a:r>
              <a:rPr lang="nb-NO" dirty="0"/>
              <a:t>Både faglig og praktisk en betydelig mindre hensiktsmessig organiseringsform enn borettslag</a:t>
            </a:r>
          </a:p>
          <a:p>
            <a:pPr lvl="2"/>
            <a:r>
              <a:rPr lang="nb-NO" dirty="0"/>
              <a:t>Ett unntak: Investorer. Det er vanligvis letter å leie ut leiligheten i et </a:t>
            </a:r>
            <a:r>
              <a:rPr lang="nb-NO" dirty="0" err="1"/>
              <a:t>eierseksjonssameie</a:t>
            </a:r>
            <a:endParaRPr lang="nb-NO" dirty="0"/>
          </a:p>
          <a:p>
            <a:pPr lvl="2"/>
            <a:r>
              <a:rPr lang="nb-NO" dirty="0"/>
              <a:t>… men dette er en ulempe for de som bor i </a:t>
            </a:r>
            <a:r>
              <a:rPr lang="nb-NO" i="1" dirty="0"/>
              <a:t>egen</a:t>
            </a:r>
            <a:r>
              <a:rPr lang="nb-NO" dirty="0"/>
              <a:t> leilighet i samme sameie…</a:t>
            </a:r>
          </a:p>
        </p:txBody>
      </p:sp>
    </p:spTree>
    <p:extLst>
      <p:ext uri="{BB962C8B-B14F-4D97-AF65-F5344CB8AC3E}">
        <p14:creationId xmlns:p14="http://schemas.microsoft.com/office/powerpoint/2010/main" val="252482620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dirty="0"/>
              <a:t>Borettslag</a:t>
            </a:r>
          </a:p>
        </p:txBody>
      </p:sp>
      <p:sp>
        <p:nvSpPr>
          <p:cNvPr id="3" name="Plassholder for innhold 2"/>
          <p:cNvSpPr>
            <a:spLocks noGrp="1"/>
          </p:cNvSpPr>
          <p:nvPr>
            <p:ph idx="1"/>
          </p:nvPr>
        </p:nvSpPr>
        <p:spPr/>
        <p:txBody>
          <a:bodyPr/>
          <a:lstStyle/>
          <a:p>
            <a:r>
              <a:rPr lang="nb-NO" dirty="0"/>
              <a:t>Ikke registrerte enheter i matrikkelen</a:t>
            </a:r>
          </a:p>
          <a:p>
            <a:r>
              <a:rPr lang="nb-NO" dirty="0"/>
              <a:t>Enheter i grunnboka </a:t>
            </a:r>
          </a:p>
          <a:p>
            <a:pPr lvl="1"/>
            <a:r>
              <a:rPr lang="nb-NO" dirty="0"/>
              <a:t>Jf. at de juridisk sett er </a:t>
            </a:r>
            <a:r>
              <a:rPr lang="nb-NO" i="1" dirty="0"/>
              <a:t>rettigheter</a:t>
            </a:r>
          </a:p>
          <a:p>
            <a:pPr lvl="1"/>
            <a:r>
              <a:rPr lang="nb-NO" dirty="0"/>
              <a:t>Frittstående, eller tilknyttet boligbyggerlag</a:t>
            </a:r>
          </a:p>
          <a:p>
            <a:pPr lvl="2"/>
            <a:r>
              <a:rPr lang="nb-NO" dirty="0"/>
              <a:t>F.eks. OBOS BBL</a:t>
            </a:r>
          </a:p>
          <a:p>
            <a:pPr lvl="1"/>
            <a:r>
              <a:rPr lang="nb-NO" dirty="0"/>
              <a:t>Ikke dokumentavgift ved overdragelse</a:t>
            </a:r>
          </a:p>
          <a:p>
            <a:pPr lvl="1"/>
            <a:r>
              <a:rPr lang="nb-NO" dirty="0"/>
              <a:t>Vanskeligere å finne forrige salgspris</a:t>
            </a:r>
          </a:p>
          <a:p>
            <a:pPr lvl="1"/>
            <a:r>
              <a:rPr lang="nb-NO" dirty="0"/>
              <a:t>Ofte mer detaljerte vedtekter enn </a:t>
            </a:r>
            <a:r>
              <a:rPr lang="nb-NO" dirty="0" err="1"/>
              <a:t>eierseksjonsameier</a:t>
            </a:r>
            <a:r>
              <a:rPr lang="nb-NO" dirty="0"/>
              <a:t>, typisk noe strengere regler om adgang til utleie</a:t>
            </a:r>
          </a:p>
          <a:p>
            <a:pPr lvl="1"/>
            <a:r>
              <a:rPr lang="nb-NO" dirty="0"/>
              <a:t>Svært vanlig at vedtektene angir forkjøpsrett</a:t>
            </a:r>
          </a:p>
          <a:p>
            <a:pPr lvl="2"/>
            <a:r>
              <a:rPr lang="nb-NO" dirty="0"/>
              <a:t>Reduserer potensielle budgivere noe</a:t>
            </a:r>
          </a:p>
        </p:txBody>
      </p:sp>
    </p:spTree>
    <p:extLst>
      <p:ext uri="{BB962C8B-B14F-4D97-AF65-F5344CB8AC3E}">
        <p14:creationId xmlns:p14="http://schemas.microsoft.com/office/powerpoint/2010/main" val="359078936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dirty="0"/>
              <a:t>Preferansene endres over tid</a:t>
            </a:r>
          </a:p>
        </p:txBody>
      </p:sp>
      <p:pic>
        <p:nvPicPr>
          <p:cNvPr id="5" name="Plassholder for innhold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152650" y="1273453"/>
            <a:ext cx="7886700" cy="3704703"/>
          </a:xfrm>
        </p:spPr>
      </p:pic>
      <p:sp>
        <p:nvSpPr>
          <p:cNvPr id="4" name="Rektangel 3"/>
          <p:cNvSpPr/>
          <p:nvPr/>
        </p:nvSpPr>
        <p:spPr>
          <a:xfrm>
            <a:off x="2152650" y="5103674"/>
            <a:ext cx="7886700" cy="1754326"/>
          </a:xfrm>
          <a:prstGeom prst="rect">
            <a:avLst/>
          </a:prstGeom>
        </p:spPr>
        <p:txBody>
          <a:bodyPr wrap="square">
            <a:spAutoFit/>
          </a:bodyPr>
          <a:lstStyle/>
          <a:p>
            <a:r>
              <a:rPr lang="nb-NO" dirty="0"/>
              <a:t>4 Relativt forløp av markedsverdi av borett i forhold til eierseksjon, gitt at andre forhold er like, til venstre. Antall treff i Retriever på «borettslag konkurs» i norske medier, tabell til høyre. Data fra bydelene Gamlebyen, Grünerløkka og Sagene, det vil si indre bydeler i Oslo øst. Total N = 54 067. Usikkerhet i relativt årlig nivå i perioden 2006-2015 var omtrent 0,1 %. </a:t>
            </a:r>
          </a:p>
          <a:p>
            <a:r>
              <a:rPr lang="nb-NO" dirty="0"/>
              <a:t>2016 er mer usikker. Data fra Eiendomsverdi AS.</a:t>
            </a:r>
          </a:p>
        </p:txBody>
      </p:sp>
    </p:spTree>
    <p:extLst>
      <p:ext uri="{BB962C8B-B14F-4D97-AF65-F5344CB8AC3E}">
        <p14:creationId xmlns:p14="http://schemas.microsoft.com/office/powerpoint/2010/main" val="85447227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dirty="0"/>
              <a:t>Aksjeselskap («aksjeleilighet»)</a:t>
            </a:r>
          </a:p>
        </p:txBody>
      </p:sp>
      <p:sp>
        <p:nvSpPr>
          <p:cNvPr id="3" name="Plassholder for innhold 2"/>
          <p:cNvSpPr>
            <a:spLocks noGrp="1"/>
          </p:cNvSpPr>
          <p:nvPr>
            <p:ph idx="1"/>
          </p:nvPr>
        </p:nvSpPr>
        <p:spPr/>
        <p:txBody>
          <a:bodyPr/>
          <a:lstStyle/>
          <a:p>
            <a:r>
              <a:rPr lang="nb-NO" dirty="0"/>
              <a:t>Særlig i Oslo og Bergen</a:t>
            </a:r>
          </a:p>
          <a:p>
            <a:r>
              <a:rPr lang="nb-NO" dirty="0"/>
              <a:t>Kan ikke opprettes lenger</a:t>
            </a:r>
          </a:p>
          <a:p>
            <a:r>
              <a:rPr lang="nb-NO" dirty="0"/>
              <a:t>Ligner borettslagsformen, men også vesentlige forskjeller</a:t>
            </a:r>
          </a:p>
          <a:p>
            <a:pPr lvl="1"/>
            <a:r>
              <a:rPr lang="nb-NO" dirty="0"/>
              <a:t>Aksjeloven styrer (pluss </a:t>
            </a:r>
            <a:r>
              <a:rPr lang="nb-NO" dirty="0" err="1"/>
              <a:t>brl</a:t>
            </a:r>
            <a:r>
              <a:rPr lang="nb-NO" dirty="0"/>
              <a:t>. </a:t>
            </a:r>
            <a:r>
              <a:rPr lang="nb-NO" dirty="0" err="1"/>
              <a:t>kap</a:t>
            </a:r>
            <a:r>
              <a:rPr lang="nb-NO" dirty="0"/>
              <a:t>. 6)</a:t>
            </a:r>
          </a:p>
          <a:p>
            <a:pPr lvl="1"/>
            <a:r>
              <a:rPr lang="nb-NO" dirty="0"/>
              <a:t>Ikke egne blad i grunnboka</a:t>
            </a:r>
          </a:p>
          <a:p>
            <a:pPr lvl="2"/>
            <a:r>
              <a:rPr lang="nb-NO" dirty="0"/>
              <a:t>Dvs. vanskeligere å håndtere i verdsettingssammenheng</a:t>
            </a:r>
          </a:p>
          <a:p>
            <a:pPr lvl="1"/>
            <a:endParaRPr lang="nb-NO" dirty="0"/>
          </a:p>
        </p:txBody>
      </p:sp>
    </p:spTree>
    <p:extLst>
      <p:ext uri="{BB962C8B-B14F-4D97-AF65-F5344CB8AC3E}">
        <p14:creationId xmlns:p14="http://schemas.microsoft.com/office/powerpoint/2010/main" val="273247992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dirty="0" err="1"/>
              <a:t>Obligasjonseie</a:t>
            </a:r>
            <a:r>
              <a:rPr lang="nb-NO" dirty="0"/>
              <a:t> («obligasjonsleilighet»)</a:t>
            </a:r>
          </a:p>
        </p:txBody>
      </p:sp>
      <p:sp>
        <p:nvSpPr>
          <p:cNvPr id="3" name="Plassholder for innhold 2"/>
          <p:cNvSpPr>
            <a:spLocks noGrp="1"/>
          </p:cNvSpPr>
          <p:nvPr>
            <p:ph idx="1"/>
          </p:nvPr>
        </p:nvSpPr>
        <p:spPr/>
        <p:txBody>
          <a:bodyPr/>
          <a:lstStyle/>
          <a:p>
            <a:r>
              <a:rPr lang="nb-NO" dirty="0"/>
              <a:t>Nå svært sjeldent</a:t>
            </a:r>
          </a:p>
          <a:p>
            <a:r>
              <a:rPr lang="nb-NO" dirty="0"/>
              <a:t>Hovedsakelig noen få objekter i Sandefjord</a:t>
            </a:r>
          </a:p>
          <a:p>
            <a:r>
              <a:rPr lang="nb-NO" i="1" dirty="0"/>
              <a:t>Helt avgjørende</a:t>
            </a:r>
            <a:r>
              <a:rPr lang="nb-NO" dirty="0"/>
              <a:t> at du setter deg grundig inn i</a:t>
            </a:r>
          </a:p>
          <a:p>
            <a:pPr lvl="1"/>
            <a:r>
              <a:rPr lang="nb-NO" dirty="0"/>
              <a:t>Eieformen</a:t>
            </a:r>
          </a:p>
          <a:p>
            <a:pPr lvl="1"/>
            <a:r>
              <a:rPr lang="nb-NO" dirty="0"/>
              <a:t>Betingelsene for obligasjonen: Kan den innløses?</a:t>
            </a:r>
          </a:p>
          <a:p>
            <a:pPr lvl="1"/>
            <a:endParaRPr lang="nb-NO" dirty="0"/>
          </a:p>
        </p:txBody>
      </p:sp>
    </p:spTree>
    <p:extLst>
      <p:ext uri="{BB962C8B-B14F-4D97-AF65-F5344CB8AC3E}">
        <p14:creationId xmlns:p14="http://schemas.microsoft.com/office/powerpoint/2010/main" val="224678099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dirty="0"/>
              <a:t>Tomtefeste</a:t>
            </a:r>
          </a:p>
        </p:txBody>
      </p:sp>
      <p:sp>
        <p:nvSpPr>
          <p:cNvPr id="3" name="Plassholder for innhold 2"/>
          <p:cNvSpPr>
            <a:spLocks noGrp="1"/>
          </p:cNvSpPr>
          <p:nvPr>
            <p:ph idx="1"/>
          </p:nvPr>
        </p:nvSpPr>
        <p:spPr/>
        <p:txBody>
          <a:bodyPr/>
          <a:lstStyle/>
          <a:p>
            <a:r>
              <a:rPr lang="nb-NO" dirty="0"/>
              <a:t>Lov om tomtefeste</a:t>
            </a:r>
          </a:p>
          <a:p>
            <a:pPr lvl="1"/>
            <a:r>
              <a:rPr lang="nb-NO" dirty="0"/>
              <a:t>Mange og kompliserte bestemmelser som skifter over tid</a:t>
            </a:r>
          </a:p>
          <a:p>
            <a:r>
              <a:rPr lang="nb-NO" dirty="0"/>
              <a:t>Fester og bortfester to ulike eiendommer</a:t>
            </a:r>
          </a:p>
          <a:p>
            <a:pPr lvl="1"/>
            <a:r>
              <a:rPr lang="nb-NO" dirty="0"/>
              <a:t>Må verdsettes </a:t>
            </a:r>
            <a:r>
              <a:rPr lang="nb-NO" i="1" dirty="0"/>
              <a:t>separat</a:t>
            </a:r>
          </a:p>
          <a:p>
            <a:pPr lvl="2"/>
            <a:r>
              <a:rPr lang="nb-NO" dirty="0"/>
              <a:t>Du kan </a:t>
            </a:r>
            <a:r>
              <a:rPr lang="nb-NO" i="1" dirty="0"/>
              <a:t>ikke</a:t>
            </a:r>
            <a:r>
              <a:rPr lang="nb-NO" dirty="0"/>
              <a:t> verdsette som «vanlig» eieform, og deretter fordele verdien på hhv. fester og bortfester!</a:t>
            </a:r>
          </a:p>
          <a:p>
            <a:r>
              <a:rPr lang="nb-NO" dirty="0"/>
              <a:t>Må sette deg inn i festeavtalen</a:t>
            </a:r>
          </a:p>
          <a:p>
            <a:pPr lvl="1"/>
            <a:r>
              <a:rPr lang="nb-NO" dirty="0"/>
              <a:t>Viktig for bolig og fritidsbolig, enda viktigere for næringseiendom</a:t>
            </a:r>
          </a:p>
          <a:p>
            <a:endParaRPr lang="nb-NO" dirty="0"/>
          </a:p>
        </p:txBody>
      </p:sp>
    </p:spTree>
    <p:extLst>
      <p:ext uri="{BB962C8B-B14F-4D97-AF65-F5344CB8AC3E}">
        <p14:creationId xmlns:p14="http://schemas.microsoft.com/office/powerpoint/2010/main" val="12461051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dirty="0"/>
              <a:t>13 Bolig</a:t>
            </a:r>
          </a:p>
        </p:txBody>
      </p:sp>
      <p:sp>
        <p:nvSpPr>
          <p:cNvPr id="3" name="Plassholder for innhold 2"/>
          <p:cNvSpPr>
            <a:spLocks noGrp="1"/>
          </p:cNvSpPr>
          <p:nvPr>
            <p:ph idx="1"/>
          </p:nvPr>
        </p:nvSpPr>
        <p:spPr/>
        <p:txBody>
          <a:bodyPr>
            <a:normAutofit/>
          </a:bodyPr>
          <a:lstStyle/>
          <a:p>
            <a:r>
              <a:rPr lang="nb-NO" dirty="0"/>
              <a:t>«helårsboliger»</a:t>
            </a:r>
          </a:p>
          <a:p>
            <a:r>
              <a:rPr lang="nb-NO" dirty="0"/>
              <a:t>«sekundærboliger» (Skattemyndighetene)</a:t>
            </a:r>
          </a:p>
          <a:p>
            <a:pPr lvl="1"/>
            <a:r>
              <a:rPr lang="nb-NO" dirty="0"/>
              <a:t>Ikke lik  («</a:t>
            </a:r>
            <a:r>
              <a:rPr lang="nb-NO" dirty="0" err="1"/>
              <a:t>second</a:t>
            </a:r>
            <a:r>
              <a:rPr lang="nb-NO" dirty="0"/>
              <a:t> </a:t>
            </a:r>
            <a:r>
              <a:rPr lang="nb-NO" dirty="0" err="1"/>
              <a:t>homes</a:t>
            </a:r>
            <a:r>
              <a:rPr lang="nb-NO" dirty="0"/>
              <a:t>»)</a:t>
            </a:r>
          </a:p>
          <a:p>
            <a:r>
              <a:rPr lang="nb-NO" dirty="0"/>
              <a:t>«fritidsboliger» («hytter»)</a:t>
            </a:r>
          </a:p>
          <a:p>
            <a:pPr lvl="1"/>
            <a:r>
              <a:rPr lang="nb-NO" dirty="0"/>
              <a:t>Begreper og terminologi passer ikke helt lengre til verdsettingsformål</a:t>
            </a:r>
          </a:p>
          <a:p>
            <a:pPr lvl="1"/>
            <a:r>
              <a:rPr lang="nb-NO" dirty="0"/>
              <a:t>«Hytter» brukes som boliger</a:t>
            </a:r>
          </a:p>
          <a:p>
            <a:pPr lvl="1"/>
            <a:r>
              <a:rPr lang="nb-NO" dirty="0"/>
              <a:t>«Helårsboliger» brukes som hytter</a:t>
            </a:r>
          </a:p>
          <a:p>
            <a:pPr lvl="1"/>
            <a:r>
              <a:rPr lang="nb-NO" dirty="0"/>
              <a:t>Begge deler kjøpes av og til som rene investeringsobjekt med tanke på utleie, dvs. ligner </a:t>
            </a:r>
            <a:r>
              <a:rPr lang="nb-NO" i="1" dirty="0"/>
              <a:t>næringseiendom</a:t>
            </a:r>
            <a:endParaRPr lang="nb-NO" dirty="0"/>
          </a:p>
        </p:txBody>
      </p:sp>
    </p:spTree>
    <p:extLst>
      <p:ext uri="{BB962C8B-B14F-4D97-AF65-F5344CB8AC3E}">
        <p14:creationId xmlns:p14="http://schemas.microsoft.com/office/powerpoint/2010/main" val="276538431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dirty="0"/>
              <a:t>Festetomt vanlig for hytter</a:t>
            </a:r>
          </a:p>
        </p:txBody>
      </p:sp>
      <p:pic>
        <p:nvPicPr>
          <p:cNvPr id="5" name="Plassholder for innhold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240038" y="1825625"/>
            <a:ext cx="7711924" cy="4351338"/>
          </a:xfrm>
        </p:spPr>
      </p:pic>
      <p:sp>
        <p:nvSpPr>
          <p:cNvPr id="4" name="Rektangel 3"/>
          <p:cNvSpPr/>
          <p:nvPr/>
        </p:nvSpPr>
        <p:spPr>
          <a:xfrm>
            <a:off x="2152650" y="6176964"/>
            <a:ext cx="7886700" cy="646331"/>
          </a:xfrm>
          <a:prstGeom prst="rect">
            <a:avLst/>
          </a:prstGeom>
        </p:spPr>
        <p:txBody>
          <a:bodyPr wrap="square">
            <a:spAutoFit/>
          </a:bodyPr>
          <a:lstStyle/>
          <a:p>
            <a:r>
              <a:rPr lang="nb-NO" dirty="0"/>
              <a:t>Boliger og fritidsboliger solgt i 2016 fordelt på eieform av tomt. Data fra Eiendomsverdi AS.</a:t>
            </a:r>
          </a:p>
        </p:txBody>
      </p:sp>
    </p:spTree>
    <p:extLst>
      <p:ext uri="{BB962C8B-B14F-4D97-AF65-F5344CB8AC3E}">
        <p14:creationId xmlns:p14="http://schemas.microsoft.com/office/powerpoint/2010/main" val="37194247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dirty="0"/>
              <a:t>Geografisk variasjon - boliger</a:t>
            </a:r>
          </a:p>
        </p:txBody>
      </p:sp>
      <p:pic>
        <p:nvPicPr>
          <p:cNvPr id="4" name="Plassholder for innhold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2195319" y="1825625"/>
            <a:ext cx="7801363" cy="4351338"/>
          </a:xfrm>
        </p:spPr>
      </p:pic>
      <p:sp>
        <p:nvSpPr>
          <p:cNvPr id="5" name="Rektangel 4"/>
          <p:cNvSpPr/>
          <p:nvPr/>
        </p:nvSpPr>
        <p:spPr>
          <a:xfrm>
            <a:off x="2152650" y="6176964"/>
            <a:ext cx="7886700" cy="646331"/>
          </a:xfrm>
          <a:prstGeom prst="rect">
            <a:avLst/>
          </a:prstGeom>
        </p:spPr>
        <p:txBody>
          <a:bodyPr wrap="square">
            <a:spAutoFit/>
          </a:bodyPr>
          <a:lstStyle/>
          <a:p>
            <a:r>
              <a:rPr lang="nb-NO" dirty="0"/>
              <a:t>Boliger (hytter unntatt) solgt i 2016 fordelt på eieform av tomt i enkelte kommuner med høy andel av tomtefeste. Data fra Eiendomsverdi AS.</a:t>
            </a:r>
          </a:p>
        </p:txBody>
      </p:sp>
    </p:spTree>
    <p:extLst>
      <p:ext uri="{BB962C8B-B14F-4D97-AF65-F5344CB8AC3E}">
        <p14:creationId xmlns:p14="http://schemas.microsoft.com/office/powerpoint/2010/main" val="119769607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dirty="0"/>
              <a:t>Verdsetting av fester</a:t>
            </a:r>
          </a:p>
        </p:txBody>
      </p:sp>
      <p:sp>
        <p:nvSpPr>
          <p:cNvPr id="3" name="Plassholder for innhold 2"/>
          <p:cNvSpPr>
            <a:spLocks noGrp="1"/>
          </p:cNvSpPr>
          <p:nvPr>
            <p:ph idx="1"/>
          </p:nvPr>
        </p:nvSpPr>
        <p:spPr/>
        <p:txBody>
          <a:bodyPr>
            <a:normAutofit/>
          </a:bodyPr>
          <a:lstStyle/>
          <a:p>
            <a:r>
              <a:rPr lang="nb-NO" dirty="0"/>
              <a:t>Festeavgift viktigst for hytter, eneboliger og tomannsboliger</a:t>
            </a:r>
          </a:p>
          <a:p>
            <a:r>
              <a:rPr lang="nb-NO" dirty="0"/>
              <a:t>Mange lave festeavgifter pga. forholdene på tidspunktet for inngåelse – for mange år siden…</a:t>
            </a:r>
          </a:p>
          <a:p>
            <a:r>
              <a:rPr lang="nb-NO" dirty="0"/>
              <a:t>En del tilfeller der festeavgiften kan økes </a:t>
            </a:r>
            <a:r>
              <a:rPr lang="nb-NO" i="1" dirty="0"/>
              <a:t>vesentlig</a:t>
            </a:r>
            <a:endParaRPr lang="nb-NO" dirty="0"/>
          </a:p>
          <a:p>
            <a:r>
              <a:rPr lang="nb-NO" dirty="0"/>
              <a:t>Vurder potensial for innløsning mv</a:t>
            </a:r>
          </a:p>
          <a:p>
            <a:r>
              <a:rPr lang="nb-NO" dirty="0"/>
              <a:t>Du må vurdere hvordan </a:t>
            </a:r>
            <a:r>
              <a:rPr lang="nb-NO" i="1" dirty="0"/>
              <a:t>markedet</a:t>
            </a:r>
            <a:r>
              <a:rPr lang="nb-NO" dirty="0"/>
              <a:t> reagerer på festeavgiften, innløsningsmulighetene, usikkerhet osv.</a:t>
            </a:r>
          </a:p>
          <a:p>
            <a:pPr lvl="1"/>
            <a:r>
              <a:rPr lang="nb-NO" dirty="0"/>
              <a:t>Vær varsom med å bruke «matematiske» sammenhenger, f.eks. 4 % kapitalisering av festeavgift</a:t>
            </a:r>
          </a:p>
        </p:txBody>
      </p:sp>
    </p:spTree>
    <p:extLst>
      <p:ext uri="{BB962C8B-B14F-4D97-AF65-F5344CB8AC3E}">
        <p14:creationId xmlns:p14="http://schemas.microsoft.com/office/powerpoint/2010/main" val="37227353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dirty="0"/>
              <a:t>Verdipåvirkning tomtefeste</a:t>
            </a:r>
          </a:p>
        </p:txBody>
      </p:sp>
      <p:pic>
        <p:nvPicPr>
          <p:cNvPr id="5" name="Plassholder for innhold 4"/>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2361553" y="1594793"/>
            <a:ext cx="7468894" cy="4351338"/>
          </a:xfrm>
        </p:spPr>
      </p:pic>
      <p:sp>
        <p:nvSpPr>
          <p:cNvPr id="4" name="Rektangel 3"/>
          <p:cNvSpPr/>
          <p:nvPr/>
        </p:nvSpPr>
        <p:spPr>
          <a:xfrm>
            <a:off x="2026190" y="5850234"/>
            <a:ext cx="7886700" cy="923330"/>
          </a:xfrm>
          <a:prstGeom prst="rect">
            <a:avLst/>
          </a:prstGeom>
        </p:spPr>
        <p:txBody>
          <a:bodyPr wrap="square">
            <a:spAutoFit/>
          </a:bodyPr>
          <a:lstStyle/>
          <a:p>
            <a:r>
              <a:rPr lang="nb-NO" dirty="0"/>
              <a:t>Relativ utvikling for gjennomsnittspris for enebolig på festetomt i forhold til bolig på selveid tomt i Sarpsborg og Fredrikstad kommuner, gitt at andre egenskaper er like. Data fra Eiendomsverdi AS.</a:t>
            </a:r>
          </a:p>
        </p:txBody>
      </p:sp>
    </p:spTree>
    <p:extLst>
      <p:ext uri="{BB962C8B-B14F-4D97-AF65-F5344CB8AC3E}">
        <p14:creationId xmlns:p14="http://schemas.microsoft.com/office/powerpoint/2010/main" val="211653508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dirty="0"/>
              <a:t>Norsk Standard 3940:2012 Areal- og volumberegning av bygninger</a:t>
            </a:r>
          </a:p>
        </p:txBody>
      </p:sp>
      <p:sp>
        <p:nvSpPr>
          <p:cNvPr id="3" name="Plassholder for innhold 2"/>
          <p:cNvSpPr>
            <a:spLocks noGrp="1"/>
          </p:cNvSpPr>
          <p:nvPr>
            <p:ph idx="1"/>
          </p:nvPr>
        </p:nvSpPr>
        <p:spPr/>
        <p:txBody>
          <a:bodyPr>
            <a:normAutofit fontScale="92500" lnSpcReduction="10000"/>
          </a:bodyPr>
          <a:lstStyle/>
          <a:p>
            <a:pPr lvl="0"/>
            <a:r>
              <a:rPr lang="nb-NO" dirty="0"/>
              <a:t>Bruttoareal, BTA, som omtrentlig er arealet inkludert ytterveggene. Bl.a.</a:t>
            </a:r>
          </a:p>
          <a:p>
            <a:pPr lvl="1"/>
            <a:r>
              <a:rPr lang="nb-NO" dirty="0"/>
              <a:t>Angivelse av byggekostnader</a:t>
            </a:r>
          </a:p>
          <a:p>
            <a:pPr lvl="1"/>
            <a:r>
              <a:rPr lang="nb-NO" dirty="0"/>
              <a:t>Grunnlag for leie av </a:t>
            </a:r>
            <a:r>
              <a:rPr lang="nb-NO" i="1" dirty="0"/>
              <a:t>næringseiendom</a:t>
            </a:r>
            <a:endParaRPr lang="nb-NO" dirty="0"/>
          </a:p>
          <a:p>
            <a:pPr lvl="0"/>
            <a:r>
              <a:rPr lang="nb-NO" dirty="0"/>
              <a:t>Bruksareal, BRA</a:t>
            </a:r>
          </a:p>
          <a:p>
            <a:pPr lvl="1"/>
            <a:r>
              <a:rPr lang="nb-NO" dirty="0"/>
              <a:t>Omtrentlig: arealet innenfor ytterveggene</a:t>
            </a:r>
          </a:p>
          <a:p>
            <a:pPr lvl="1"/>
            <a:r>
              <a:rPr lang="nb-NO" dirty="0"/>
              <a:t>Hvor mye areal en tomt kan bebygges med (T-BRA)</a:t>
            </a:r>
          </a:p>
          <a:p>
            <a:pPr lvl="1"/>
            <a:r>
              <a:rPr lang="nb-NO" dirty="0"/>
              <a:t>Per 2017 ved omsetning av </a:t>
            </a:r>
            <a:r>
              <a:rPr lang="nb-NO" i="1" dirty="0"/>
              <a:t>nye</a:t>
            </a:r>
            <a:r>
              <a:rPr lang="nb-NO" dirty="0"/>
              <a:t> boliger.</a:t>
            </a:r>
          </a:p>
          <a:p>
            <a:pPr lvl="1"/>
            <a:r>
              <a:rPr lang="nb-NO" dirty="0"/>
              <a:t>«Salgbare» BRA (boligprosjekter): «BRAS»/«S-BRA»/«SBRA»</a:t>
            </a:r>
          </a:p>
          <a:p>
            <a:pPr lvl="0"/>
            <a:r>
              <a:rPr lang="nb-NO" dirty="0"/>
              <a:t>Primærrom og sekundærrom (P-rom og S-rom)</a:t>
            </a:r>
          </a:p>
          <a:p>
            <a:pPr lvl="1"/>
            <a:r>
              <a:rPr lang="nb-NO" dirty="0"/>
              <a:t>Rom beboeren bruker for opphold (P-rom) og andre rom (S-rom)</a:t>
            </a:r>
          </a:p>
          <a:p>
            <a:pPr lvl="1"/>
            <a:r>
              <a:rPr lang="nb-NO" dirty="0"/>
              <a:t>Omsetning av </a:t>
            </a:r>
            <a:r>
              <a:rPr lang="nb-NO" i="1" dirty="0"/>
              <a:t>brukte</a:t>
            </a:r>
            <a:r>
              <a:rPr lang="nb-NO" dirty="0"/>
              <a:t> boliger</a:t>
            </a:r>
          </a:p>
          <a:p>
            <a:pPr lvl="1"/>
            <a:r>
              <a:rPr lang="nb-NO" dirty="0"/>
              <a:t>eldre dokumenter </a:t>
            </a:r>
            <a:r>
              <a:rPr lang="nb-NO" i="1" dirty="0"/>
              <a:t>boligareal</a:t>
            </a:r>
            <a:r>
              <a:rPr lang="nb-NO" dirty="0"/>
              <a:t> (BOA). Omtrent lik primærrom</a:t>
            </a:r>
          </a:p>
          <a:p>
            <a:endParaRPr lang="nb-NO" dirty="0"/>
          </a:p>
        </p:txBody>
      </p:sp>
    </p:spTree>
    <p:extLst>
      <p:ext uri="{BB962C8B-B14F-4D97-AF65-F5344CB8AC3E}">
        <p14:creationId xmlns:p14="http://schemas.microsoft.com/office/powerpoint/2010/main" val="8798011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dirty="0"/>
              <a:t>Internasjonalt</a:t>
            </a:r>
          </a:p>
        </p:txBody>
      </p:sp>
      <p:sp>
        <p:nvSpPr>
          <p:cNvPr id="3" name="Plassholder for innhold 2"/>
          <p:cNvSpPr>
            <a:spLocks noGrp="1"/>
          </p:cNvSpPr>
          <p:nvPr>
            <p:ph idx="1"/>
          </p:nvPr>
        </p:nvSpPr>
        <p:spPr/>
        <p:txBody>
          <a:bodyPr/>
          <a:lstStyle/>
          <a:p>
            <a:r>
              <a:rPr lang="en-US" i="1" dirty="0"/>
              <a:t>The International Property Measurement Standards </a:t>
            </a:r>
            <a:r>
              <a:rPr lang="en-US" i="1" dirty="0" err="1"/>
              <a:t>Coaition</a:t>
            </a:r>
            <a:r>
              <a:rPr lang="en-US" i="1" dirty="0"/>
              <a:t> (IPMSC).</a:t>
            </a:r>
          </a:p>
          <a:p>
            <a:pPr lvl="1"/>
            <a:r>
              <a:rPr lang="nb-NO" dirty="0"/>
              <a:t>IPMS 1 (</a:t>
            </a:r>
            <a:r>
              <a:rPr lang="nb-NO" dirty="0" err="1"/>
              <a:t>External</a:t>
            </a:r>
            <a:r>
              <a:rPr lang="nb-NO" dirty="0"/>
              <a:t>) tilsvarer omtrent BTA</a:t>
            </a:r>
          </a:p>
          <a:p>
            <a:pPr lvl="1"/>
            <a:r>
              <a:rPr lang="nb-NO" dirty="0"/>
              <a:t>IPMS 2 (</a:t>
            </a:r>
            <a:r>
              <a:rPr lang="nb-NO" dirty="0" err="1"/>
              <a:t>Internal</a:t>
            </a:r>
            <a:r>
              <a:rPr lang="nb-NO" dirty="0"/>
              <a:t>) tilsvarer omtrent BRA</a:t>
            </a:r>
          </a:p>
          <a:p>
            <a:pPr lvl="1"/>
            <a:r>
              <a:rPr lang="nb-NO" dirty="0"/>
              <a:t>IPMS 3 (</a:t>
            </a:r>
            <a:r>
              <a:rPr lang="nb-NO" dirty="0" err="1"/>
              <a:t>Occupier</a:t>
            </a:r>
            <a:r>
              <a:rPr lang="nb-NO" dirty="0"/>
              <a:t>) knyttet til det arealet den enkelte bruker benytter eksklusivt</a:t>
            </a:r>
          </a:p>
          <a:p>
            <a:endParaRPr lang="nb-NO" dirty="0"/>
          </a:p>
        </p:txBody>
      </p:sp>
    </p:spTree>
    <p:extLst>
      <p:ext uri="{BB962C8B-B14F-4D97-AF65-F5344CB8AC3E}">
        <p14:creationId xmlns:p14="http://schemas.microsoft.com/office/powerpoint/2010/main" val="210892912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normAutofit/>
          </a:bodyPr>
          <a:lstStyle/>
          <a:p>
            <a:r>
              <a:rPr lang="nb-NO" dirty="0"/>
              <a:t>Eksempel: IPMS 2</a:t>
            </a:r>
            <a:br>
              <a:rPr lang="nb-NO" dirty="0"/>
            </a:br>
            <a:r>
              <a:rPr lang="nb-NO" dirty="0"/>
              <a:t>1. etasje i vertikaldelt tomannsbolig</a:t>
            </a:r>
          </a:p>
        </p:txBody>
      </p:sp>
      <p:pic>
        <p:nvPicPr>
          <p:cNvPr id="4" name="Plassholder for innhold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741556" y="1825625"/>
            <a:ext cx="6708888" cy="4351338"/>
          </a:xfrm>
        </p:spPr>
      </p:pic>
    </p:spTree>
    <p:extLst>
      <p:ext uri="{BB962C8B-B14F-4D97-AF65-F5344CB8AC3E}">
        <p14:creationId xmlns:p14="http://schemas.microsoft.com/office/powerpoint/2010/main" val="128929035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normAutofit/>
          </a:bodyPr>
          <a:lstStyle/>
          <a:p>
            <a:r>
              <a:rPr lang="nb-NO" dirty="0"/>
              <a:t>IPMS 3C</a:t>
            </a:r>
            <a:br>
              <a:rPr lang="nb-NO" dirty="0"/>
            </a:br>
            <a:r>
              <a:rPr lang="nb-NO" dirty="0"/>
              <a:t>En etasje i et leilighetsbygg</a:t>
            </a:r>
          </a:p>
        </p:txBody>
      </p:sp>
      <p:pic>
        <p:nvPicPr>
          <p:cNvPr id="4" name="Plassholder for innhold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203420" y="1825625"/>
            <a:ext cx="5785160" cy="4351338"/>
          </a:xfrm>
        </p:spPr>
      </p:pic>
    </p:spTree>
    <p:extLst>
      <p:ext uri="{BB962C8B-B14F-4D97-AF65-F5344CB8AC3E}">
        <p14:creationId xmlns:p14="http://schemas.microsoft.com/office/powerpoint/2010/main" val="148026522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Bilde 4"/>
          <p:cNvPicPr>
            <a:picLocks noChangeAspect="1"/>
          </p:cNvPicPr>
          <p:nvPr/>
        </p:nvPicPr>
        <p:blipFill>
          <a:blip r:embed="rId3"/>
          <a:stretch>
            <a:fillRect/>
          </a:stretch>
        </p:blipFill>
        <p:spPr>
          <a:xfrm>
            <a:off x="4286138" y="327516"/>
            <a:ext cx="3995951" cy="5675312"/>
          </a:xfrm>
          <a:prstGeom prst="rect">
            <a:avLst/>
          </a:prstGeom>
        </p:spPr>
      </p:pic>
    </p:spTree>
    <p:extLst>
      <p:ext uri="{BB962C8B-B14F-4D97-AF65-F5344CB8AC3E}">
        <p14:creationId xmlns:p14="http://schemas.microsoft.com/office/powerpoint/2010/main" val="76828491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dirty="0"/>
              <a:t>Takstbransjens retningslinjer ved arealmåling</a:t>
            </a:r>
          </a:p>
        </p:txBody>
      </p:sp>
      <p:pic>
        <p:nvPicPr>
          <p:cNvPr id="5" name="Plassholder for innhold 4"/>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3054917" y="1825625"/>
            <a:ext cx="6082167" cy="4351338"/>
          </a:xfrm>
        </p:spPr>
      </p:pic>
      <p:sp>
        <p:nvSpPr>
          <p:cNvPr id="4" name="Rektangel 3"/>
          <p:cNvSpPr/>
          <p:nvPr/>
        </p:nvSpPr>
        <p:spPr>
          <a:xfrm>
            <a:off x="2152650" y="6176964"/>
            <a:ext cx="7886700" cy="646331"/>
          </a:xfrm>
          <a:prstGeom prst="rect">
            <a:avLst/>
          </a:prstGeom>
        </p:spPr>
        <p:txBody>
          <a:bodyPr wrap="square">
            <a:spAutoFit/>
          </a:bodyPr>
          <a:lstStyle/>
          <a:p>
            <a:r>
              <a:rPr lang="nb-NO" dirty="0"/>
              <a:t>Inndeling av bruksarealet i P-rom og S-rom ifølge Takstbransjens retningslinjer for arealmåling 2014.</a:t>
            </a:r>
          </a:p>
        </p:txBody>
      </p:sp>
    </p:spTree>
    <p:extLst>
      <p:ext uri="{BB962C8B-B14F-4D97-AF65-F5344CB8AC3E}">
        <p14:creationId xmlns:p14="http://schemas.microsoft.com/office/powerpoint/2010/main" val="162944258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dirty="0"/>
              <a:t>Helårsbolig vs. fritidsbolig</a:t>
            </a:r>
          </a:p>
        </p:txBody>
      </p:sp>
      <p:sp>
        <p:nvSpPr>
          <p:cNvPr id="3" name="Plassholder for innhold 2"/>
          <p:cNvSpPr>
            <a:spLocks noGrp="1"/>
          </p:cNvSpPr>
          <p:nvPr>
            <p:ph idx="1"/>
          </p:nvPr>
        </p:nvSpPr>
        <p:spPr/>
        <p:txBody>
          <a:bodyPr/>
          <a:lstStyle/>
          <a:p>
            <a:r>
              <a:rPr lang="nb-NO" dirty="0"/>
              <a:t>Klassifisert av kommunen i matrikkelen</a:t>
            </a:r>
          </a:p>
          <a:p>
            <a:r>
              <a:rPr lang="nb-NO" dirty="0"/>
              <a:t>Har betydning for bl.a.</a:t>
            </a:r>
          </a:p>
          <a:p>
            <a:pPr lvl="1"/>
            <a:r>
              <a:rPr lang="nb-NO" dirty="0"/>
              <a:t>Myndighetskrav til bygningene</a:t>
            </a:r>
          </a:p>
          <a:p>
            <a:pPr lvl="1"/>
            <a:r>
              <a:rPr lang="nb-NO" dirty="0"/>
              <a:t>Skattlegging</a:t>
            </a:r>
          </a:p>
          <a:p>
            <a:pPr lvl="1"/>
            <a:r>
              <a:rPr lang="nb-NO" dirty="0"/>
              <a:t>Mulighet for å ha adresse der; boplikt</a:t>
            </a:r>
          </a:p>
          <a:p>
            <a:pPr lvl="1"/>
            <a:r>
              <a:rPr lang="nb-NO" dirty="0"/>
              <a:t>Tilgang til kommunale tjenester</a:t>
            </a:r>
          </a:p>
        </p:txBody>
      </p:sp>
    </p:spTree>
    <p:extLst>
      <p:ext uri="{BB962C8B-B14F-4D97-AF65-F5344CB8AC3E}">
        <p14:creationId xmlns:p14="http://schemas.microsoft.com/office/powerpoint/2010/main" val="144214218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dirty="0"/>
              <a:t>Datakilder</a:t>
            </a:r>
          </a:p>
        </p:txBody>
      </p:sp>
      <p:sp>
        <p:nvSpPr>
          <p:cNvPr id="3" name="Plassholder for innhold 2"/>
          <p:cNvSpPr>
            <a:spLocks noGrp="1"/>
          </p:cNvSpPr>
          <p:nvPr>
            <p:ph idx="1"/>
          </p:nvPr>
        </p:nvSpPr>
        <p:spPr/>
        <p:txBody>
          <a:bodyPr>
            <a:normAutofit/>
          </a:bodyPr>
          <a:lstStyle/>
          <a:p>
            <a:r>
              <a:rPr lang="nb-NO" dirty="0"/>
              <a:t>Grunnboka - rettigheter</a:t>
            </a:r>
          </a:p>
          <a:p>
            <a:r>
              <a:rPr lang="nb-NO" dirty="0"/>
              <a:t>Planstatus</a:t>
            </a:r>
          </a:p>
          <a:p>
            <a:r>
              <a:rPr lang="nb-NO" dirty="0"/>
              <a:t>Markedsplasser</a:t>
            </a:r>
          </a:p>
          <a:p>
            <a:pPr lvl="1"/>
            <a:r>
              <a:rPr lang="nb-NO" dirty="0"/>
              <a:t>Pr 2017: finn.no</a:t>
            </a:r>
          </a:p>
          <a:p>
            <a:pPr lvl="1"/>
            <a:r>
              <a:rPr lang="nb-NO" dirty="0"/>
              <a:t>Lokale aviser osv.</a:t>
            </a:r>
          </a:p>
          <a:p>
            <a:r>
              <a:rPr lang="nb-NO" dirty="0"/>
              <a:t>Eget nettverk; kundelister mv.</a:t>
            </a:r>
          </a:p>
          <a:p>
            <a:r>
              <a:rPr lang="nb-NO" dirty="0"/>
              <a:t>Databaser</a:t>
            </a:r>
          </a:p>
          <a:p>
            <a:pPr lvl="1"/>
            <a:r>
              <a:rPr lang="nb-NO" dirty="0"/>
              <a:t>Pr 2017: eiendomsverdi.no</a:t>
            </a:r>
          </a:p>
          <a:p>
            <a:r>
              <a:rPr lang="nb-NO" dirty="0"/>
              <a:t>Prisindekser: Eiendom Norge (abonnement)</a:t>
            </a:r>
          </a:p>
        </p:txBody>
      </p:sp>
    </p:spTree>
    <p:extLst>
      <p:ext uri="{BB962C8B-B14F-4D97-AF65-F5344CB8AC3E}">
        <p14:creationId xmlns:p14="http://schemas.microsoft.com/office/powerpoint/2010/main" val="323264696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dirty="0"/>
              <a:t>Justering av sammenlignbare salg</a:t>
            </a:r>
          </a:p>
        </p:txBody>
      </p:sp>
      <p:sp>
        <p:nvSpPr>
          <p:cNvPr id="3" name="Plassholder for innhold 2"/>
          <p:cNvSpPr>
            <a:spLocks noGrp="1"/>
          </p:cNvSpPr>
          <p:nvPr>
            <p:ph idx="1"/>
          </p:nvPr>
        </p:nvSpPr>
        <p:spPr/>
        <p:txBody>
          <a:bodyPr/>
          <a:lstStyle/>
          <a:p>
            <a:r>
              <a:rPr lang="nb-NO" dirty="0"/>
              <a:t>Mer kunst enn vitenskap!</a:t>
            </a:r>
          </a:p>
          <a:p>
            <a:r>
              <a:rPr lang="nb-NO" dirty="0"/>
              <a:t>Juster ut fra hvordan </a:t>
            </a:r>
            <a:r>
              <a:rPr lang="nb-NO" i="1" dirty="0"/>
              <a:t>markedet</a:t>
            </a:r>
            <a:r>
              <a:rPr lang="nb-NO" dirty="0"/>
              <a:t> vurderer egenskapene</a:t>
            </a:r>
          </a:p>
          <a:p>
            <a:pPr lvl="1"/>
            <a:r>
              <a:rPr lang="nb-NO" dirty="0"/>
              <a:t>Ikke ut fra din egen vurdering av hvordan markedet </a:t>
            </a:r>
            <a:r>
              <a:rPr lang="nb-NO" i="1" dirty="0"/>
              <a:t>burde</a:t>
            </a:r>
            <a:r>
              <a:rPr lang="nb-NO" dirty="0"/>
              <a:t> vurdert egenskapene</a:t>
            </a:r>
          </a:p>
        </p:txBody>
      </p:sp>
    </p:spTree>
    <p:extLst>
      <p:ext uri="{BB962C8B-B14F-4D97-AF65-F5344CB8AC3E}">
        <p14:creationId xmlns:p14="http://schemas.microsoft.com/office/powerpoint/2010/main" val="285183559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dirty="0"/>
              <a:t>Byggeår</a:t>
            </a:r>
          </a:p>
        </p:txBody>
      </p:sp>
      <p:pic>
        <p:nvPicPr>
          <p:cNvPr id="4" name="Plassholder for innhold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2327247" y="1825625"/>
            <a:ext cx="7537507" cy="4351338"/>
          </a:xfrm>
        </p:spPr>
      </p:pic>
      <p:sp>
        <p:nvSpPr>
          <p:cNvPr id="5" name="Rektangel 4"/>
          <p:cNvSpPr/>
          <p:nvPr/>
        </p:nvSpPr>
        <p:spPr>
          <a:xfrm>
            <a:off x="2152651" y="5988734"/>
            <a:ext cx="7712103" cy="646331"/>
          </a:xfrm>
          <a:prstGeom prst="rect">
            <a:avLst/>
          </a:prstGeom>
        </p:spPr>
        <p:txBody>
          <a:bodyPr wrap="square">
            <a:spAutoFit/>
          </a:bodyPr>
          <a:lstStyle/>
          <a:p>
            <a:r>
              <a:rPr lang="nb-NO" dirty="0"/>
              <a:t>Relativ verdi for boliger i Østfold etter byggeår, der alle andre faktorer er like. Boliger solgt i perioden 2003-2016. Data fra Eiendomsverdi AS.</a:t>
            </a:r>
          </a:p>
        </p:txBody>
      </p:sp>
    </p:spTree>
    <p:extLst>
      <p:ext uri="{BB962C8B-B14F-4D97-AF65-F5344CB8AC3E}">
        <p14:creationId xmlns:p14="http://schemas.microsoft.com/office/powerpoint/2010/main" val="214542227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dirty="0"/>
              <a:t>Bygning, miljø, arkitektur mv</a:t>
            </a:r>
          </a:p>
        </p:txBody>
      </p:sp>
      <p:sp>
        <p:nvSpPr>
          <p:cNvPr id="3" name="Plassholder for innhold 2"/>
          <p:cNvSpPr>
            <a:spLocks noGrp="1"/>
          </p:cNvSpPr>
          <p:nvPr>
            <p:ph idx="1"/>
          </p:nvPr>
        </p:nvSpPr>
        <p:spPr/>
        <p:txBody>
          <a:bodyPr/>
          <a:lstStyle/>
          <a:p>
            <a:r>
              <a:rPr lang="nb-NO" dirty="0"/>
              <a:t>Bygningsmessig kvalitet</a:t>
            </a:r>
          </a:p>
          <a:p>
            <a:pPr lvl="1"/>
            <a:r>
              <a:rPr lang="nb-NO" dirty="0"/>
              <a:t>Markedet er ofte mindre opptatt av dette enn en fagperson er</a:t>
            </a:r>
          </a:p>
          <a:p>
            <a:r>
              <a:rPr lang="nb-NO" dirty="0"/>
              <a:t>Miljømessig kvalitet</a:t>
            </a:r>
          </a:p>
          <a:p>
            <a:pPr lvl="1"/>
            <a:r>
              <a:rPr lang="nb-NO" dirty="0"/>
              <a:t>Viktig i noen markedssegmenter</a:t>
            </a:r>
          </a:p>
          <a:p>
            <a:pPr lvl="1"/>
            <a:r>
              <a:rPr lang="nb-NO" dirty="0"/>
              <a:t>Akkurat </a:t>
            </a:r>
            <a:r>
              <a:rPr lang="nb-NO" i="1" dirty="0"/>
              <a:t>hva</a:t>
            </a:r>
            <a:r>
              <a:rPr lang="nb-NO" dirty="0"/>
              <a:t> som er «riktig» vil nok variere over tid</a:t>
            </a:r>
          </a:p>
          <a:p>
            <a:r>
              <a:rPr lang="nb-NO" dirty="0"/>
              <a:t>Arkitektonisk utforming</a:t>
            </a:r>
          </a:p>
          <a:p>
            <a:pPr lvl="1"/>
            <a:r>
              <a:rPr lang="nb-NO" dirty="0"/>
              <a:t>Preferanse varierer mellom markedssegmenter</a:t>
            </a:r>
          </a:p>
          <a:p>
            <a:pPr lvl="1"/>
            <a:r>
              <a:rPr lang="nb-NO" dirty="0"/>
              <a:t>Bo der selv, eller leie ut til mange leietakere? To vidt ulike utforminger er optimale</a:t>
            </a:r>
          </a:p>
        </p:txBody>
      </p:sp>
    </p:spTree>
    <p:extLst>
      <p:ext uri="{BB962C8B-B14F-4D97-AF65-F5344CB8AC3E}">
        <p14:creationId xmlns:p14="http://schemas.microsoft.com/office/powerpoint/2010/main" val="155624596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endParaRPr lang="nb-NO"/>
          </a:p>
        </p:txBody>
      </p:sp>
      <p:sp>
        <p:nvSpPr>
          <p:cNvPr id="3" name="Plassholder for innhold 2"/>
          <p:cNvSpPr>
            <a:spLocks noGrp="1"/>
          </p:cNvSpPr>
          <p:nvPr>
            <p:ph idx="1"/>
          </p:nvPr>
        </p:nvSpPr>
        <p:spPr/>
        <p:txBody>
          <a:bodyPr/>
          <a:lstStyle/>
          <a:p>
            <a:r>
              <a:rPr lang="nb-NO" dirty="0"/>
              <a:t>Utsikt og solforhold</a:t>
            </a:r>
          </a:p>
          <a:p>
            <a:pPr lvl="1"/>
            <a:r>
              <a:rPr lang="nb-NO" dirty="0"/>
              <a:t>Vektlegging varierer med markedssegment</a:t>
            </a:r>
          </a:p>
          <a:p>
            <a:pPr lvl="1"/>
            <a:r>
              <a:rPr lang="nb-NO" dirty="0"/>
              <a:t>Sør-vest vendt, ettermiddagssol mest etterspurt</a:t>
            </a:r>
          </a:p>
          <a:p>
            <a:r>
              <a:rPr lang="nb-NO" dirty="0"/>
              <a:t>Hage, uteareal</a:t>
            </a:r>
          </a:p>
          <a:p>
            <a:pPr lvl="1"/>
            <a:r>
              <a:rPr lang="nb-NO" dirty="0"/>
              <a:t>Vektlegging varierer med markedssegment</a:t>
            </a:r>
          </a:p>
          <a:p>
            <a:r>
              <a:rPr lang="nb-NO" dirty="0"/>
              <a:t>Avstand til kollektivtransport; sosial infrastruktur</a:t>
            </a:r>
          </a:p>
          <a:p>
            <a:pPr lvl="1"/>
            <a:r>
              <a:rPr lang="nb-NO" dirty="0"/>
              <a:t>Vektlegging varierer med markedssegment</a:t>
            </a:r>
          </a:p>
          <a:p>
            <a:pPr lvl="1"/>
            <a:r>
              <a:rPr lang="nb-NO" dirty="0"/>
              <a:t>Jernbane/T-bane eller buss? Avgangsfrekvens?</a:t>
            </a:r>
          </a:p>
          <a:p>
            <a:pPr lvl="1"/>
            <a:r>
              <a:rPr lang="nb-NO" dirty="0"/>
              <a:t>Hvilke tjeneste som er viktig varierer med segment</a:t>
            </a:r>
          </a:p>
          <a:p>
            <a:pPr marL="457200" lvl="1" indent="0">
              <a:buNone/>
            </a:pPr>
            <a:endParaRPr lang="nb-NO" dirty="0"/>
          </a:p>
        </p:txBody>
      </p:sp>
    </p:spTree>
    <p:extLst>
      <p:ext uri="{BB962C8B-B14F-4D97-AF65-F5344CB8AC3E}">
        <p14:creationId xmlns:p14="http://schemas.microsoft.com/office/powerpoint/2010/main" val="311306484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dirty="0"/>
              <a:t>Avstand fra sjø</a:t>
            </a:r>
          </a:p>
        </p:txBody>
      </p:sp>
      <p:pic>
        <p:nvPicPr>
          <p:cNvPr id="4" name="Plassholder for innhold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152650" y="1928672"/>
            <a:ext cx="7886700" cy="4145245"/>
          </a:xfrm>
        </p:spPr>
      </p:pic>
      <p:sp>
        <p:nvSpPr>
          <p:cNvPr id="5" name="Rektangel 4"/>
          <p:cNvSpPr/>
          <p:nvPr/>
        </p:nvSpPr>
        <p:spPr>
          <a:xfrm>
            <a:off x="2152650" y="6073917"/>
            <a:ext cx="7886700" cy="646331"/>
          </a:xfrm>
          <a:prstGeom prst="rect">
            <a:avLst/>
          </a:prstGeom>
        </p:spPr>
        <p:txBody>
          <a:bodyPr wrap="square">
            <a:spAutoFit/>
          </a:bodyPr>
          <a:lstStyle/>
          <a:p>
            <a:r>
              <a:rPr lang="nb-NO" dirty="0"/>
              <a:t>Relativ verdi for boliger i Østfold etter avstand fra sjøen, der alle andre faktorer er like. Boliger solgt i perioden 2003-2016. Data fra Eiendomsverdi AS.</a:t>
            </a:r>
          </a:p>
        </p:txBody>
      </p:sp>
    </p:spTree>
    <p:extLst>
      <p:ext uri="{BB962C8B-B14F-4D97-AF65-F5344CB8AC3E}">
        <p14:creationId xmlns:p14="http://schemas.microsoft.com/office/powerpoint/2010/main" val="255079464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dirty="0"/>
              <a:t>Balkong</a:t>
            </a:r>
          </a:p>
        </p:txBody>
      </p:sp>
      <p:pic>
        <p:nvPicPr>
          <p:cNvPr id="5" name="Plassholder for innhold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168734" y="745855"/>
            <a:ext cx="5955708" cy="4351338"/>
          </a:xfrm>
        </p:spPr>
      </p:pic>
      <p:sp>
        <p:nvSpPr>
          <p:cNvPr id="6" name="Rektangel 5"/>
          <p:cNvSpPr/>
          <p:nvPr/>
        </p:nvSpPr>
        <p:spPr>
          <a:xfrm>
            <a:off x="2152650" y="5446056"/>
            <a:ext cx="7886700" cy="1200329"/>
          </a:xfrm>
          <a:prstGeom prst="rect">
            <a:avLst/>
          </a:prstGeom>
        </p:spPr>
        <p:txBody>
          <a:bodyPr wrap="square">
            <a:spAutoFit/>
          </a:bodyPr>
          <a:lstStyle/>
          <a:p>
            <a:r>
              <a:rPr lang="nb-NO" dirty="0"/>
              <a:t>Gjennomsnittlig verdiforhold mellom leiligheter markedsført henholdsvis med eller uten balkong som fasilitet, fordelt på leilighetens størrelse (P-rom). Leiligheter i bydelene Gamlebyen, Grünerløkka og Sagene i Oslo. Øvrige egenskaper holdes så langt som mulig konstant. Data fra Eiendomsverdi AS.</a:t>
            </a:r>
          </a:p>
        </p:txBody>
      </p:sp>
    </p:spTree>
    <p:extLst>
      <p:ext uri="{BB962C8B-B14F-4D97-AF65-F5344CB8AC3E}">
        <p14:creationId xmlns:p14="http://schemas.microsoft.com/office/powerpoint/2010/main" val="85570030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dirty="0"/>
              <a:t>Parkering</a:t>
            </a:r>
          </a:p>
        </p:txBody>
      </p:sp>
      <p:pic>
        <p:nvPicPr>
          <p:cNvPr id="5" name="Plassholder for innhold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448743" y="1027907"/>
            <a:ext cx="5745719" cy="3855378"/>
          </a:xfrm>
        </p:spPr>
      </p:pic>
      <p:sp>
        <p:nvSpPr>
          <p:cNvPr id="6" name="Rektangel 5"/>
          <p:cNvSpPr/>
          <p:nvPr/>
        </p:nvSpPr>
        <p:spPr>
          <a:xfrm>
            <a:off x="2152650" y="5290413"/>
            <a:ext cx="7886700" cy="1200329"/>
          </a:xfrm>
          <a:prstGeom prst="rect">
            <a:avLst/>
          </a:prstGeom>
        </p:spPr>
        <p:txBody>
          <a:bodyPr wrap="square">
            <a:spAutoFit/>
          </a:bodyPr>
          <a:lstStyle/>
          <a:p>
            <a:r>
              <a:rPr lang="nb-NO" dirty="0"/>
              <a:t>Gjennomsnittlig verdiforhold mellom leiligheter markedsført henholdsvis med eller uten parkering som fasilitet, fordelt på leilighetens størrelse (P-rom). Basert på salgsdata av leiligheter i bydelene Gamlebyen, Grünerløkka og Sagene i Oslo. Øvrige egenskaper holdes så langt som mulig konstant. Data fra Eiendomsverdi AS.</a:t>
            </a:r>
          </a:p>
        </p:txBody>
      </p:sp>
    </p:spTree>
    <p:extLst>
      <p:ext uri="{BB962C8B-B14F-4D97-AF65-F5344CB8AC3E}">
        <p14:creationId xmlns:p14="http://schemas.microsoft.com/office/powerpoint/2010/main" val="249197975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endParaRPr lang="nb-NO"/>
          </a:p>
        </p:txBody>
      </p:sp>
      <p:sp>
        <p:nvSpPr>
          <p:cNvPr id="3" name="Plassholder for innhold 2"/>
          <p:cNvSpPr>
            <a:spLocks noGrp="1"/>
          </p:cNvSpPr>
          <p:nvPr>
            <p:ph idx="1"/>
          </p:nvPr>
        </p:nvSpPr>
        <p:spPr/>
        <p:txBody>
          <a:bodyPr/>
          <a:lstStyle/>
          <a:p>
            <a:r>
              <a:rPr lang="nb-NO" dirty="0"/>
              <a:t>Heis</a:t>
            </a:r>
          </a:p>
          <a:p>
            <a:pPr lvl="1"/>
            <a:r>
              <a:rPr lang="nb-NO" dirty="0"/>
              <a:t>Vektlegging varierer med markedssegmentet</a:t>
            </a:r>
          </a:p>
          <a:p>
            <a:pPr lvl="1"/>
            <a:r>
              <a:rPr lang="nb-NO" dirty="0"/>
              <a:t>Høyt opp, store leiligheter: Heis viktigere</a:t>
            </a:r>
          </a:p>
          <a:p>
            <a:r>
              <a:rPr lang="nb-NO" dirty="0"/>
              <a:t>Universell utforming</a:t>
            </a:r>
          </a:p>
          <a:p>
            <a:pPr lvl="1"/>
            <a:r>
              <a:rPr lang="nb-NO" dirty="0"/>
              <a:t>Er markedet godt dekket, har egenskapen mindre betydning</a:t>
            </a:r>
          </a:p>
          <a:p>
            <a:r>
              <a:rPr lang="nb-NO" dirty="0"/>
              <a:t>Adresse?</a:t>
            </a:r>
          </a:p>
        </p:txBody>
      </p:sp>
    </p:spTree>
    <p:extLst>
      <p:ext uri="{BB962C8B-B14F-4D97-AF65-F5344CB8AC3E}">
        <p14:creationId xmlns:p14="http://schemas.microsoft.com/office/powerpoint/2010/main" val="278767779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dirty="0"/>
              <a:t>Hytter</a:t>
            </a:r>
          </a:p>
        </p:txBody>
      </p:sp>
      <p:sp>
        <p:nvSpPr>
          <p:cNvPr id="3" name="Plassholder for innhold 2"/>
          <p:cNvSpPr>
            <a:spLocks noGrp="1"/>
          </p:cNvSpPr>
          <p:nvPr>
            <p:ph idx="1"/>
          </p:nvPr>
        </p:nvSpPr>
        <p:spPr/>
        <p:txBody>
          <a:bodyPr>
            <a:normAutofit lnSpcReduction="10000"/>
          </a:bodyPr>
          <a:lstStyle/>
          <a:p>
            <a:r>
              <a:rPr lang="nb-NO" dirty="0"/>
              <a:t>Vanligvis ikke tillatt å bo på hytta hele året</a:t>
            </a:r>
          </a:p>
          <a:p>
            <a:pPr lvl="1"/>
            <a:r>
              <a:rPr lang="nb-NO" dirty="0"/>
              <a:t>Kommunen bestemmer (men kontrollerer sjelden)</a:t>
            </a:r>
          </a:p>
          <a:p>
            <a:r>
              <a:rPr lang="nb-NO" dirty="0"/>
              <a:t>Festetomt kan trekke ned verdien</a:t>
            </a:r>
          </a:p>
          <a:p>
            <a:pPr lvl="1"/>
            <a:r>
              <a:rPr lang="nb-NO" dirty="0"/>
              <a:t>Festeavgift kan være relativt høy i forhold til eiendommens samlede verdi</a:t>
            </a:r>
          </a:p>
          <a:p>
            <a:r>
              <a:rPr lang="nb-NO" dirty="0"/>
              <a:t>Prisindekser: Eiendom Norge</a:t>
            </a:r>
          </a:p>
          <a:p>
            <a:r>
              <a:rPr lang="nb-NO" dirty="0"/>
              <a:t>Firedeling</a:t>
            </a:r>
          </a:p>
          <a:p>
            <a:pPr lvl="1"/>
            <a:r>
              <a:rPr lang="nb-NO" dirty="0"/>
              <a:t>Ved sjøen</a:t>
            </a:r>
          </a:p>
          <a:p>
            <a:pPr lvl="1"/>
            <a:r>
              <a:rPr lang="nb-NO" dirty="0"/>
              <a:t>Eldre på fjellet</a:t>
            </a:r>
          </a:p>
          <a:p>
            <a:pPr lvl="1"/>
            <a:r>
              <a:rPr lang="nb-NO" dirty="0"/>
              <a:t>Nyere på fjellet</a:t>
            </a:r>
          </a:p>
          <a:p>
            <a:pPr lvl="1"/>
            <a:r>
              <a:rPr lang="nb-NO" dirty="0"/>
              <a:t>Hytter i skogområder</a:t>
            </a:r>
          </a:p>
          <a:p>
            <a:endParaRPr lang="nb-NO" dirty="0"/>
          </a:p>
        </p:txBody>
      </p:sp>
    </p:spTree>
    <p:extLst>
      <p:ext uri="{BB962C8B-B14F-4D97-AF65-F5344CB8AC3E}">
        <p14:creationId xmlns:p14="http://schemas.microsoft.com/office/powerpoint/2010/main" val="1749271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dirty="0"/>
              <a:t>Boligtyper</a:t>
            </a:r>
          </a:p>
        </p:txBody>
      </p:sp>
      <p:sp>
        <p:nvSpPr>
          <p:cNvPr id="3" name="Plassholder for innhold 2"/>
          <p:cNvSpPr>
            <a:spLocks noGrp="1"/>
          </p:cNvSpPr>
          <p:nvPr>
            <p:ph idx="1"/>
          </p:nvPr>
        </p:nvSpPr>
        <p:spPr/>
        <p:txBody>
          <a:bodyPr>
            <a:normAutofit/>
          </a:bodyPr>
          <a:lstStyle/>
          <a:p>
            <a:r>
              <a:rPr lang="nb-NO" dirty="0"/>
              <a:t>Statens kartverk og SSB (bl.a. folke- og boligtelling):</a:t>
            </a:r>
          </a:p>
          <a:p>
            <a:pPr lvl="1"/>
            <a:r>
              <a:rPr lang="nb-NO" i="1" dirty="0"/>
              <a:t>En bolig er en boenhet som består av ett eller flere rom, er bygd eller ombygd som helårs privatbolig for en eller flere personer, og har egen atkomst uten at man må gå gjennom en annen bolig. Boliger kan være både hybler og leiligheter. Leilighet er en bolig med minst ett rom og kjøkken. En hybel er et rom med egen inngang beregnet som bolig for en eller flere personer, som har adgang til vann og toalett uten at det er nødvendig å gå gjennom en annen bolig.</a:t>
            </a:r>
          </a:p>
          <a:p>
            <a:r>
              <a:rPr lang="nb-NO" dirty="0"/>
              <a:t>Klassifisert i Matrikkelen etter Norsk Standard NS 3457 Klassifikasjon av byggverk – Del 3: Bygningstyper</a:t>
            </a:r>
          </a:p>
        </p:txBody>
      </p:sp>
    </p:spTree>
    <p:extLst>
      <p:ext uri="{BB962C8B-B14F-4D97-AF65-F5344CB8AC3E}">
        <p14:creationId xmlns:p14="http://schemas.microsoft.com/office/powerpoint/2010/main" val="803083973"/>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lassholder for innhold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2360579" y="364359"/>
            <a:ext cx="5356271" cy="6123891"/>
          </a:xfrm>
        </p:spPr>
      </p:pic>
      <p:sp>
        <p:nvSpPr>
          <p:cNvPr id="5" name="Ellipse 4"/>
          <p:cNvSpPr/>
          <p:nvPr/>
        </p:nvSpPr>
        <p:spPr>
          <a:xfrm>
            <a:off x="4306111" y="6167237"/>
            <a:ext cx="1926076" cy="32101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b-NO"/>
          </a:p>
        </p:txBody>
      </p:sp>
      <p:sp>
        <p:nvSpPr>
          <p:cNvPr id="6" name="Ellipse 5"/>
          <p:cNvSpPr/>
          <p:nvPr/>
        </p:nvSpPr>
        <p:spPr>
          <a:xfrm>
            <a:off x="6815847" y="6167237"/>
            <a:ext cx="758757" cy="32101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b-NO"/>
          </a:p>
        </p:txBody>
      </p:sp>
    </p:spTree>
    <p:extLst>
      <p:ext uri="{BB962C8B-B14F-4D97-AF65-F5344CB8AC3E}">
        <p14:creationId xmlns:p14="http://schemas.microsoft.com/office/powerpoint/2010/main" val="217347038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dirty="0"/>
              <a:t>Ved sjøen</a:t>
            </a:r>
          </a:p>
        </p:txBody>
      </p:sp>
      <p:sp>
        <p:nvSpPr>
          <p:cNvPr id="3" name="Plassholder for innhold 2"/>
          <p:cNvSpPr>
            <a:spLocks noGrp="1"/>
          </p:cNvSpPr>
          <p:nvPr>
            <p:ph idx="1"/>
          </p:nvPr>
        </p:nvSpPr>
        <p:spPr/>
        <p:txBody>
          <a:bodyPr/>
          <a:lstStyle/>
          <a:p>
            <a:r>
              <a:rPr lang="nb-NO" dirty="0"/>
              <a:t>Svært heterogent </a:t>
            </a:r>
          </a:p>
          <a:p>
            <a:pPr lvl="1"/>
            <a:r>
              <a:rPr lang="nb-NO" dirty="0"/>
              <a:t>Beliggenhet </a:t>
            </a:r>
            <a:r>
              <a:rPr lang="nb-NO" dirty="0" err="1"/>
              <a:t>ift</a:t>
            </a:r>
            <a:r>
              <a:rPr lang="nb-NO" dirty="0"/>
              <a:t>. sjø, veiadkomst, bygningskvalitet</a:t>
            </a:r>
          </a:p>
          <a:p>
            <a:r>
              <a:rPr lang="nb-NO" dirty="0"/>
              <a:t>Ofte etablert før 1965 (Strandloven)</a:t>
            </a:r>
          </a:p>
          <a:p>
            <a:pPr lvl="1"/>
            <a:r>
              <a:rPr lang="nb-NO" dirty="0"/>
              <a:t>Gamle hytteområder</a:t>
            </a:r>
          </a:p>
          <a:p>
            <a:r>
              <a:rPr lang="nb-NO" dirty="0"/>
              <a:t>Avstand fra byer (særlig Oslo)</a:t>
            </a:r>
          </a:p>
          <a:p>
            <a:pPr lvl="1"/>
            <a:r>
              <a:rPr lang="nb-NO" dirty="0"/>
              <a:t>Men høye verdier i Tjøme, Hvaler og i Blindleia</a:t>
            </a:r>
          </a:p>
          <a:p>
            <a:r>
              <a:rPr lang="nb-NO" dirty="0"/>
              <a:t>Velg sammenlignbare ut fra andre egenskaper enn avstand i luftlinje!</a:t>
            </a:r>
          </a:p>
        </p:txBody>
      </p:sp>
    </p:spTree>
    <p:extLst>
      <p:ext uri="{BB962C8B-B14F-4D97-AF65-F5344CB8AC3E}">
        <p14:creationId xmlns:p14="http://schemas.microsoft.com/office/powerpoint/2010/main" val="368164506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dirty="0"/>
              <a:t>Eldre på fjellet</a:t>
            </a:r>
          </a:p>
        </p:txBody>
      </p:sp>
      <p:sp>
        <p:nvSpPr>
          <p:cNvPr id="3" name="Plassholder for innhold 2"/>
          <p:cNvSpPr>
            <a:spLocks noGrp="1"/>
          </p:cNvSpPr>
          <p:nvPr>
            <p:ph idx="1"/>
          </p:nvPr>
        </p:nvSpPr>
        <p:spPr>
          <a:xfrm>
            <a:off x="2152651" y="1825625"/>
            <a:ext cx="4725137" cy="4351338"/>
          </a:xfrm>
        </p:spPr>
        <p:txBody>
          <a:bodyPr/>
          <a:lstStyle/>
          <a:p>
            <a:r>
              <a:rPr lang="nb-NO" dirty="0"/>
              <a:t>Før ca. 1990</a:t>
            </a:r>
          </a:p>
          <a:p>
            <a:r>
              <a:rPr lang="nb-NO" dirty="0"/>
              <a:t>Heterogene, mangler ofte infrastruktur</a:t>
            </a:r>
          </a:p>
          <a:p>
            <a:r>
              <a:rPr lang="nb-NO" dirty="0"/>
              <a:t>Til dels isolert beliggenhet</a:t>
            </a:r>
          </a:p>
          <a:p>
            <a:r>
              <a:rPr lang="nb-NO" dirty="0"/>
              <a:t>Velg sammenlignbare ut fra andre egenskaper enn avstand i luftlinje!</a:t>
            </a:r>
          </a:p>
        </p:txBody>
      </p:sp>
      <p:pic>
        <p:nvPicPr>
          <p:cNvPr id="4" name="Bild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877788" y="437745"/>
            <a:ext cx="3494845" cy="5904689"/>
          </a:xfrm>
          <a:prstGeom prst="rect">
            <a:avLst/>
          </a:prstGeom>
        </p:spPr>
      </p:pic>
    </p:spTree>
    <p:extLst>
      <p:ext uri="{BB962C8B-B14F-4D97-AF65-F5344CB8AC3E}">
        <p14:creationId xmlns:p14="http://schemas.microsoft.com/office/powerpoint/2010/main" val="3790779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dirty="0"/>
              <a:t>Høyde over havet</a:t>
            </a:r>
          </a:p>
        </p:txBody>
      </p:sp>
      <p:pic>
        <p:nvPicPr>
          <p:cNvPr id="5" name="Plassholder for innhold 4"/>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2653519" y="1363960"/>
            <a:ext cx="6437489" cy="4351338"/>
          </a:xfrm>
        </p:spPr>
      </p:pic>
      <p:sp>
        <p:nvSpPr>
          <p:cNvPr id="4" name="Rektangel 3"/>
          <p:cNvSpPr/>
          <p:nvPr/>
        </p:nvSpPr>
        <p:spPr>
          <a:xfrm>
            <a:off x="2152650" y="5715298"/>
            <a:ext cx="7886700" cy="923330"/>
          </a:xfrm>
          <a:prstGeom prst="rect">
            <a:avLst/>
          </a:prstGeom>
        </p:spPr>
        <p:txBody>
          <a:bodyPr wrap="square">
            <a:spAutoFit/>
          </a:bodyPr>
          <a:lstStyle/>
          <a:p>
            <a:r>
              <a:rPr lang="nb-NO" dirty="0">
                <a:latin typeface="Times New Roman" panose="02020603050405020304" pitchFamily="18" charset="0"/>
                <a:ea typeface="Calibri" panose="020F0502020204030204" pitchFamily="34" charset="0"/>
              </a:rPr>
              <a:t>Relativ pris av hytter på Østlandet utenom skogområder og større alpindestinasjoner etter høyde over havet, andre egenskaper holdt like. 29 138 salg i perioden fra og med 2003 til og med 2015. Data fra Eiendomsverdi AS.</a:t>
            </a:r>
            <a:endParaRPr lang="nb-NO" dirty="0"/>
          </a:p>
        </p:txBody>
      </p:sp>
    </p:spTree>
    <p:extLst>
      <p:ext uri="{BB962C8B-B14F-4D97-AF65-F5344CB8AC3E}">
        <p14:creationId xmlns:p14="http://schemas.microsoft.com/office/powerpoint/2010/main" val="2585148712"/>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dirty="0"/>
              <a:t>13.6.4	Nyere på fjellet</a:t>
            </a:r>
          </a:p>
        </p:txBody>
      </p:sp>
      <p:sp>
        <p:nvSpPr>
          <p:cNvPr id="3" name="Plassholder for innhold 2"/>
          <p:cNvSpPr>
            <a:spLocks noGrp="1"/>
          </p:cNvSpPr>
          <p:nvPr>
            <p:ph idx="1"/>
          </p:nvPr>
        </p:nvSpPr>
        <p:spPr/>
        <p:txBody>
          <a:bodyPr/>
          <a:lstStyle/>
          <a:p>
            <a:r>
              <a:rPr lang="nb-NO" dirty="0"/>
              <a:t>Etter ca. 1990</a:t>
            </a:r>
          </a:p>
          <a:p>
            <a:r>
              <a:rPr lang="nb-NO" dirty="0"/>
              <a:t>Feltutbygginger, moderne infrastruktur</a:t>
            </a:r>
          </a:p>
          <a:p>
            <a:r>
              <a:rPr lang="nb-NO" dirty="0"/>
              <a:t>Ofte godt med sammenlignbare salg</a:t>
            </a:r>
          </a:p>
          <a:p>
            <a:r>
              <a:rPr lang="nb-NO" dirty="0"/>
              <a:t>Utleieplikt? </a:t>
            </a:r>
          </a:p>
          <a:p>
            <a:pPr lvl="1"/>
            <a:r>
              <a:rPr lang="nb-NO" dirty="0"/>
              <a:t>Kan være vesentlig verdireduksjon</a:t>
            </a:r>
          </a:p>
        </p:txBody>
      </p:sp>
    </p:spTree>
    <p:extLst>
      <p:ext uri="{BB962C8B-B14F-4D97-AF65-F5344CB8AC3E}">
        <p14:creationId xmlns:p14="http://schemas.microsoft.com/office/powerpoint/2010/main" val="1492072174"/>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dirty="0"/>
              <a:t>Skog og vann</a:t>
            </a:r>
          </a:p>
        </p:txBody>
      </p:sp>
      <p:sp>
        <p:nvSpPr>
          <p:cNvPr id="3" name="Plassholder for innhold 2"/>
          <p:cNvSpPr>
            <a:spLocks noGrp="1"/>
          </p:cNvSpPr>
          <p:nvPr>
            <p:ph idx="1"/>
          </p:nvPr>
        </p:nvSpPr>
        <p:spPr/>
        <p:txBody>
          <a:bodyPr/>
          <a:lstStyle/>
          <a:p>
            <a:r>
              <a:rPr lang="nb-NO" dirty="0"/>
              <a:t>Heterogene</a:t>
            </a:r>
          </a:p>
          <a:p>
            <a:r>
              <a:rPr lang="nb-NO" dirty="0"/>
              <a:t>Som oftest temmelig gamle</a:t>
            </a:r>
          </a:p>
          <a:p>
            <a:pPr lvl="1"/>
            <a:r>
              <a:rPr lang="nb-NO" dirty="0"/>
              <a:t>Noen få, relativt høytliggende felt utvikles nå, lignende nye på fjellet</a:t>
            </a:r>
          </a:p>
          <a:p>
            <a:r>
              <a:rPr lang="nb-NO" dirty="0"/>
              <a:t>Til dels beskjedne verdier</a:t>
            </a:r>
          </a:p>
          <a:p>
            <a:r>
              <a:rPr lang="nb-NO" dirty="0"/>
              <a:t>Vann, adkomst, avstand fra større byer viktig</a:t>
            </a:r>
          </a:p>
        </p:txBody>
      </p:sp>
    </p:spTree>
    <p:extLst>
      <p:ext uri="{BB962C8B-B14F-4D97-AF65-F5344CB8AC3E}">
        <p14:creationId xmlns:p14="http://schemas.microsoft.com/office/powerpoint/2010/main" val="336174104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dirty="0"/>
              <a:t>Vanlig inndeling i markedssammenheng</a:t>
            </a:r>
          </a:p>
        </p:txBody>
      </p:sp>
      <p:sp>
        <p:nvSpPr>
          <p:cNvPr id="3" name="Plassholder for innhold 2"/>
          <p:cNvSpPr>
            <a:spLocks noGrp="1"/>
          </p:cNvSpPr>
          <p:nvPr>
            <p:ph idx="1"/>
          </p:nvPr>
        </p:nvSpPr>
        <p:spPr/>
        <p:txBody>
          <a:bodyPr>
            <a:normAutofit fontScale="85000" lnSpcReduction="20000"/>
          </a:bodyPr>
          <a:lstStyle/>
          <a:p>
            <a:pPr lvl="0"/>
            <a:r>
              <a:rPr lang="nb-NO" dirty="0"/>
              <a:t>Eneboliger</a:t>
            </a:r>
          </a:p>
          <a:p>
            <a:pPr lvl="1"/>
            <a:r>
              <a:rPr lang="nb-NO" dirty="0"/>
              <a:t>Frittliggende eneboliger</a:t>
            </a:r>
          </a:p>
          <a:p>
            <a:pPr lvl="1"/>
            <a:r>
              <a:rPr lang="nb-NO" dirty="0"/>
              <a:t>Eneboliger i kjede: sammenbygd med nabohus via garasje, bod, terrasse osv.</a:t>
            </a:r>
          </a:p>
          <a:p>
            <a:pPr lvl="0"/>
            <a:r>
              <a:rPr lang="nb-NO" dirty="0"/>
              <a:t>Delte boliger</a:t>
            </a:r>
          </a:p>
          <a:p>
            <a:pPr lvl="1"/>
            <a:r>
              <a:rPr lang="nb-NO" dirty="0"/>
              <a:t>Tomannsboliger: to boenheter i felles bygningskropp</a:t>
            </a:r>
          </a:p>
          <a:p>
            <a:pPr lvl="2"/>
            <a:r>
              <a:rPr lang="nb-NO" dirty="0"/>
              <a:t>Vertikaldelte tomannsboliger</a:t>
            </a:r>
          </a:p>
          <a:p>
            <a:pPr lvl="2"/>
            <a:r>
              <a:rPr lang="nb-NO" dirty="0"/>
              <a:t>Horisontaldelte tomannsboliger</a:t>
            </a:r>
          </a:p>
          <a:p>
            <a:pPr lvl="1"/>
            <a:r>
              <a:rPr lang="nb-NO" dirty="0"/>
              <a:t>Rekkehus: flere enn to boenheter på rad i felles bygningskropp. Ingen boenheter over hverandre</a:t>
            </a:r>
          </a:p>
          <a:p>
            <a:pPr lvl="0"/>
            <a:r>
              <a:rPr lang="nb-NO" dirty="0"/>
              <a:t>Leiligheter: boenheter i bygg der boenheter ligger over hverandre, unntatt horisontaldelte tomannsboliger</a:t>
            </a:r>
          </a:p>
          <a:p>
            <a:pPr lvl="1"/>
            <a:r>
              <a:rPr lang="nb-NO" dirty="0"/>
              <a:t>Korsdelte firemannsboliger</a:t>
            </a:r>
          </a:p>
          <a:p>
            <a:pPr lvl="1"/>
            <a:r>
              <a:rPr lang="nb-NO" dirty="0"/>
              <a:t>Terrassehus</a:t>
            </a:r>
          </a:p>
          <a:p>
            <a:pPr lvl="1"/>
            <a:r>
              <a:rPr lang="nb-NO" dirty="0"/>
              <a:t>Blokkleiligheter</a:t>
            </a:r>
          </a:p>
          <a:p>
            <a:pPr lvl="1"/>
            <a:r>
              <a:rPr lang="nb-NO" dirty="0"/>
              <a:t>Leiligheter i andre bygg</a:t>
            </a:r>
          </a:p>
        </p:txBody>
      </p:sp>
    </p:spTree>
    <p:extLst>
      <p:ext uri="{BB962C8B-B14F-4D97-AF65-F5344CB8AC3E}">
        <p14:creationId xmlns:p14="http://schemas.microsoft.com/office/powerpoint/2010/main" val="48788274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dirty="0"/>
              <a:t>Eieformer</a:t>
            </a:r>
          </a:p>
        </p:txBody>
      </p:sp>
      <p:sp>
        <p:nvSpPr>
          <p:cNvPr id="3" name="Plassholder for innhold 2"/>
          <p:cNvSpPr>
            <a:spLocks noGrp="1"/>
          </p:cNvSpPr>
          <p:nvPr>
            <p:ph idx="1"/>
          </p:nvPr>
        </p:nvSpPr>
        <p:spPr/>
        <p:txBody>
          <a:bodyPr/>
          <a:lstStyle/>
          <a:p>
            <a:r>
              <a:rPr lang="nb-NO" dirty="0"/>
              <a:t>Eneboliger – eier somregel egen tomtegrunn, uten fellesskap med andre</a:t>
            </a:r>
          </a:p>
          <a:p>
            <a:pPr lvl="1"/>
            <a:r>
              <a:rPr lang="nb-NO" dirty="0"/>
              <a:t>Men ofte andre deler eid i fellesskap: Parkering, renovasjon og andre fellesfunksjoner.</a:t>
            </a:r>
          </a:p>
          <a:p>
            <a:r>
              <a:rPr lang="nb-NO" dirty="0"/>
              <a:t>Andre boligtyper deler ofte eierskap med andre boliger</a:t>
            </a:r>
          </a:p>
          <a:p>
            <a:r>
              <a:rPr lang="nb-NO" dirty="0"/>
              <a:t>«Leiegårder» var den vanlige organiseringen tidligere: En eier av hele fellesskapet.</a:t>
            </a:r>
          </a:p>
          <a:p>
            <a:pPr lvl="1"/>
            <a:r>
              <a:rPr lang="nb-NO" dirty="0"/>
              <a:t>Fortsatt temmelig vanlig for utleie til studenter, personer i forsvaret mv., men stadig synkende andel.</a:t>
            </a:r>
          </a:p>
        </p:txBody>
      </p:sp>
    </p:spTree>
    <p:extLst>
      <p:ext uri="{BB962C8B-B14F-4D97-AF65-F5344CB8AC3E}">
        <p14:creationId xmlns:p14="http://schemas.microsoft.com/office/powerpoint/2010/main" val="335201902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dirty="0"/>
              <a:t>Fra leiegårder til </a:t>
            </a:r>
            <a:r>
              <a:rPr lang="nb-NO" dirty="0" err="1"/>
              <a:t>egeneie</a:t>
            </a:r>
            <a:endParaRPr lang="nb-NO" dirty="0"/>
          </a:p>
        </p:txBody>
      </p:sp>
      <p:sp>
        <p:nvSpPr>
          <p:cNvPr id="3" name="Plassholder for innhold 2"/>
          <p:cNvSpPr>
            <a:spLocks noGrp="1"/>
          </p:cNvSpPr>
          <p:nvPr>
            <p:ph idx="1"/>
          </p:nvPr>
        </p:nvSpPr>
        <p:spPr/>
        <p:txBody>
          <a:bodyPr/>
          <a:lstStyle/>
          <a:p>
            <a:r>
              <a:rPr lang="nb-NO" dirty="0"/>
              <a:t>Bratteli i Stortinget 14. mars 1951:</a:t>
            </a:r>
          </a:p>
          <a:p>
            <a:r>
              <a:rPr lang="nb-NO" i="1" dirty="0"/>
              <a:t>For meg er dette et prinsipielt spørsmål, og jeg vil gjøre det tindrende klart. I det moderne samfunn er det visse områder hvor det drives privat næringsdrift, og andre områder hvor det ikke lenger drives privat næringsdrift, eller hvor den er under avvikling, og jeg for mitt vedkommende godtar ikke som et område for privat næringsdrift det å eie andre menneskers hjem.</a:t>
            </a:r>
          </a:p>
          <a:p>
            <a:endParaRPr lang="nb-NO" dirty="0"/>
          </a:p>
        </p:txBody>
      </p:sp>
    </p:spTree>
    <p:extLst>
      <p:ext uri="{BB962C8B-B14F-4D97-AF65-F5344CB8AC3E}">
        <p14:creationId xmlns:p14="http://schemas.microsoft.com/office/powerpoint/2010/main" val="163645899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dirty="0"/>
              <a:t>Organisering av fellesskap</a:t>
            </a:r>
          </a:p>
        </p:txBody>
      </p:sp>
      <p:sp>
        <p:nvSpPr>
          <p:cNvPr id="3" name="Plassholder for innhold 2"/>
          <p:cNvSpPr>
            <a:spLocks noGrp="1"/>
          </p:cNvSpPr>
          <p:nvPr>
            <p:ph idx="1"/>
          </p:nvPr>
        </p:nvSpPr>
        <p:spPr/>
        <p:txBody>
          <a:bodyPr/>
          <a:lstStyle/>
          <a:p>
            <a:r>
              <a:rPr lang="nb-NO" dirty="0"/>
              <a:t>Borettslag, aksjeselskap og </a:t>
            </a:r>
            <a:r>
              <a:rPr lang="nb-NO" dirty="0" err="1"/>
              <a:t>obligasjonseie</a:t>
            </a:r>
            <a:r>
              <a:rPr lang="nb-NO" dirty="0"/>
              <a:t> kalles gjerne </a:t>
            </a:r>
            <a:r>
              <a:rPr lang="nb-NO" i="1" dirty="0"/>
              <a:t>andel</a:t>
            </a:r>
          </a:p>
          <a:p>
            <a:pPr lvl="1"/>
            <a:r>
              <a:rPr lang="nb-NO" dirty="0"/>
              <a:t>Formaljuridisk sett «leieretter», men «eiendom» i andre faglige sammenhenger (bl.a. verdsetting)</a:t>
            </a:r>
          </a:p>
          <a:p>
            <a:r>
              <a:rPr lang="nb-NO" dirty="0"/>
              <a:t>Andel i et seksjonerte sameie kalles </a:t>
            </a:r>
            <a:r>
              <a:rPr lang="nb-NO" i="1" dirty="0"/>
              <a:t>eierseksjon</a:t>
            </a:r>
            <a:r>
              <a:rPr lang="nb-NO" dirty="0"/>
              <a:t>, eller i dagligtale </a:t>
            </a:r>
            <a:r>
              <a:rPr lang="nb-NO" i="1" dirty="0"/>
              <a:t>selveier</a:t>
            </a:r>
          </a:p>
          <a:p>
            <a:pPr lvl="1"/>
            <a:r>
              <a:rPr lang="nb-NO" dirty="0"/>
              <a:t>Formaljuridisk sett «eiendom». </a:t>
            </a:r>
          </a:p>
          <a:p>
            <a:pPr lvl="1"/>
            <a:r>
              <a:rPr lang="nb-NO" dirty="0"/>
              <a:t>Opprettet som egne enheter i matrikkelen</a:t>
            </a:r>
          </a:p>
        </p:txBody>
      </p:sp>
    </p:spTree>
    <p:extLst>
      <p:ext uri="{BB962C8B-B14F-4D97-AF65-F5344CB8AC3E}">
        <p14:creationId xmlns:p14="http://schemas.microsoft.com/office/powerpoint/2010/main" val="286252044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dirty="0"/>
              <a:t>Terminologi og «blanding»</a:t>
            </a:r>
          </a:p>
        </p:txBody>
      </p:sp>
      <p:sp>
        <p:nvSpPr>
          <p:cNvPr id="3" name="Plassholder for innhold 2"/>
          <p:cNvSpPr>
            <a:spLocks noGrp="1"/>
          </p:cNvSpPr>
          <p:nvPr>
            <p:ph idx="1"/>
          </p:nvPr>
        </p:nvSpPr>
        <p:spPr/>
        <p:txBody>
          <a:bodyPr/>
          <a:lstStyle/>
          <a:p>
            <a:r>
              <a:rPr lang="nb-NO" dirty="0"/>
              <a:t>Ikke krystallklar terminologi</a:t>
            </a:r>
          </a:p>
          <a:p>
            <a:pPr lvl="1"/>
            <a:r>
              <a:rPr lang="nb-NO" dirty="0"/>
              <a:t>Vanlig å bruke «aksjeleilighet» og «obligasjonsleilighet», men også andre </a:t>
            </a:r>
            <a:r>
              <a:rPr lang="nb-NO" dirty="0" err="1"/>
              <a:t>eiendomtstyper</a:t>
            </a:r>
            <a:r>
              <a:rPr lang="nb-NO" dirty="0"/>
              <a:t> kan være organisert som aksjeeie eller </a:t>
            </a:r>
            <a:r>
              <a:rPr lang="nb-NO" dirty="0" err="1"/>
              <a:t>obligasjonseie</a:t>
            </a:r>
            <a:endParaRPr lang="nb-NO" dirty="0"/>
          </a:p>
          <a:p>
            <a:pPr lvl="1"/>
            <a:r>
              <a:rPr lang="nb-NO" dirty="0"/>
              <a:t>Borettslagsmodellen er brukt for alle boligtyper, også hytter, eneboliger, osv.</a:t>
            </a:r>
          </a:p>
          <a:p>
            <a:pPr lvl="1"/>
            <a:r>
              <a:rPr lang="nb-NO" dirty="0"/>
              <a:t>I samme bygning kan noen enheter være organiserte som eierseksjoner, mens andre er organiserte som boretter</a:t>
            </a:r>
          </a:p>
        </p:txBody>
      </p:sp>
    </p:spTree>
    <p:extLst>
      <p:ext uri="{BB962C8B-B14F-4D97-AF65-F5344CB8AC3E}">
        <p14:creationId xmlns:p14="http://schemas.microsoft.com/office/powerpoint/2010/main" val="1730184388"/>
      </p:ext>
    </p:extLst>
  </p:cSld>
  <p:clrMapOvr>
    <a:masterClrMapping/>
  </p:clrMapOvr>
</p:sld>
</file>

<file path=ppt/theme/theme1.xml><?xml version="1.0" encoding="utf-8"?>
<a:theme xmlns:a="http://schemas.openxmlformats.org/drawingml/2006/main" name="Office-tema">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tema">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21</TotalTime>
  <Words>2222</Words>
  <Application>Microsoft Office PowerPoint</Application>
  <PresentationFormat>Widescreen</PresentationFormat>
  <Paragraphs>265</Paragraphs>
  <Slides>45</Slides>
  <Notes>14</Notes>
  <HiddenSlides>0</HiddenSlides>
  <MMClips>0</MMClips>
  <ScaleCrop>false</ScaleCrop>
  <HeadingPairs>
    <vt:vector size="6" baseType="variant">
      <vt:variant>
        <vt:lpstr>Brukte skrifter</vt:lpstr>
      </vt:variant>
      <vt:variant>
        <vt:i4>4</vt:i4>
      </vt:variant>
      <vt:variant>
        <vt:lpstr>Tema</vt:lpstr>
      </vt:variant>
      <vt:variant>
        <vt:i4>1</vt:i4>
      </vt:variant>
      <vt:variant>
        <vt:lpstr>Lysbildetitler</vt:lpstr>
      </vt:variant>
      <vt:variant>
        <vt:i4>45</vt:i4>
      </vt:variant>
    </vt:vector>
  </HeadingPairs>
  <TitlesOfParts>
    <vt:vector size="50" baseType="lpstr">
      <vt:lpstr>Arial</vt:lpstr>
      <vt:lpstr>Calibri</vt:lpstr>
      <vt:lpstr>Calibri Light</vt:lpstr>
      <vt:lpstr>Times New Roman</vt:lpstr>
      <vt:lpstr>Office-tema</vt:lpstr>
      <vt:lpstr>13 Bolig</vt:lpstr>
      <vt:lpstr>13 Bolig</vt:lpstr>
      <vt:lpstr>Helårsbolig vs. fritidsbolig</vt:lpstr>
      <vt:lpstr>Boligtyper</vt:lpstr>
      <vt:lpstr>Vanlig inndeling i markedssammenheng</vt:lpstr>
      <vt:lpstr>Eieformer</vt:lpstr>
      <vt:lpstr>Fra leiegårder til egeneie</vt:lpstr>
      <vt:lpstr>Organisering av fellesskap</vt:lpstr>
      <vt:lpstr>Terminologi og «blanding»</vt:lpstr>
      <vt:lpstr>Geografisk variasjon</vt:lpstr>
      <vt:lpstr>Variasjon i samme kommune (Oslo)</vt:lpstr>
      <vt:lpstr>Variasjon i tid</vt:lpstr>
      <vt:lpstr>Fellesskapets verdier og forpliktelser</vt:lpstr>
      <vt:lpstr>Seksjonerte sameier</vt:lpstr>
      <vt:lpstr>Borettslag</vt:lpstr>
      <vt:lpstr>Preferansene endres over tid</vt:lpstr>
      <vt:lpstr>Aksjeselskap («aksjeleilighet»)</vt:lpstr>
      <vt:lpstr>Obligasjonseie («obligasjonsleilighet»)</vt:lpstr>
      <vt:lpstr>Tomtefeste</vt:lpstr>
      <vt:lpstr>Festetomt vanlig for hytter</vt:lpstr>
      <vt:lpstr>Geografisk variasjon - boliger</vt:lpstr>
      <vt:lpstr>Verdsetting av fester</vt:lpstr>
      <vt:lpstr>Verdipåvirkning tomtefeste</vt:lpstr>
      <vt:lpstr>Norsk Standard 3940:2012 Areal- og volumberegning av bygninger</vt:lpstr>
      <vt:lpstr>Internasjonalt</vt:lpstr>
      <vt:lpstr>Eksempel: IPMS 2 1. etasje i vertikaldelt tomannsbolig</vt:lpstr>
      <vt:lpstr>IPMS 3C En etasje i et leilighetsbygg</vt:lpstr>
      <vt:lpstr>PowerPoint-presentasjon</vt:lpstr>
      <vt:lpstr>Takstbransjens retningslinjer ved arealmåling</vt:lpstr>
      <vt:lpstr>Datakilder</vt:lpstr>
      <vt:lpstr>Justering av sammenlignbare salg</vt:lpstr>
      <vt:lpstr>Byggeår</vt:lpstr>
      <vt:lpstr>Bygning, miljø, arkitektur mv</vt:lpstr>
      <vt:lpstr>PowerPoint-presentasjon</vt:lpstr>
      <vt:lpstr>Avstand fra sjø</vt:lpstr>
      <vt:lpstr>Balkong</vt:lpstr>
      <vt:lpstr>Parkering</vt:lpstr>
      <vt:lpstr>PowerPoint-presentasjon</vt:lpstr>
      <vt:lpstr>Hytter</vt:lpstr>
      <vt:lpstr>PowerPoint-presentasjon</vt:lpstr>
      <vt:lpstr>Ved sjøen</vt:lpstr>
      <vt:lpstr>Eldre på fjellet</vt:lpstr>
      <vt:lpstr>Høyde over havet</vt:lpstr>
      <vt:lpstr>13.6.4 Nyere på fjellet</vt:lpstr>
      <vt:lpstr>Skog og vann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2 Sammenligningsmetoden</dc:title>
  <dc:creator>Sølve Bærug</dc:creator>
  <cp:lastModifiedBy>Eli Valheim</cp:lastModifiedBy>
  <cp:revision>21</cp:revision>
  <dcterms:created xsi:type="dcterms:W3CDTF">2017-06-21T06:35:29Z</dcterms:created>
  <dcterms:modified xsi:type="dcterms:W3CDTF">2017-06-27T11:37:40Z</dcterms:modified>
</cp:coreProperties>
</file>